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7" r:id="rId2"/>
    <p:sldId id="364" r:id="rId3"/>
    <p:sldId id="258" r:id="rId4"/>
    <p:sldId id="288" r:id="rId5"/>
    <p:sldId id="355" r:id="rId6"/>
    <p:sldId id="333" r:id="rId7"/>
    <p:sldId id="277" r:id="rId8"/>
    <p:sldId id="278" r:id="rId9"/>
    <p:sldId id="292" r:id="rId10"/>
    <p:sldId id="290" r:id="rId11"/>
    <p:sldId id="334" r:id="rId12"/>
    <p:sldId id="291" r:id="rId13"/>
    <p:sldId id="279" r:id="rId14"/>
    <p:sldId id="283" r:id="rId15"/>
    <p:sldId id="298" r:id="rId16"/>
    <p:sldId id="367" r:id="rId17"/>
    <p:sldId id="281" r:id="rId18"/>
    <p:sldId id="282" r:id="rId19"/>
    <p:sldId id="335" r:id="rId20"/>
    <p:sldId id="341" r:id="rId21"/>
    <p:sldId id="342" r:id="rId22"/>
    <p:sldId id="343" r:id="rId23"/>
    <p:sldId id="344" r:id="rId24"/>
    <p:sldId id="356" r:id="rId25"/>
    <p:sldId id="284" r:id="rId26"/>
    <p:sldId id="346" r:id="rId27"/>
    <p:sldId id="336" r:id="rId28"/>
    <p:sldId id="304" r:id="rId29"/>
    <p:sldId id="337" r:id="rId30"/>
    <p:sldId id="306" r:id="rId31"/>
    <p:sldId id="345" r:id="rId32"/>
    <p:sldId id="305" r:id="rId33"/>
    <p:sldId id="310" r:id="rId34"/>
    <p:sldId id="348" r:id="rId35"/>
    <p:sldId id="299" r:id="rId36"/>
    <p:sldId id="300" r:id="rId37"/>
    <p:sldId id="302" r:id="rId38"/>
    <p:sldId id="303" r:id="rId39"/>
    <p:sldId id="301" r:id="rId40"/>
    <p:sldId id="347" r:id="rId41"/>
    <p:sldId id="308" r:id="rId42"/>
    <p:sldId id="329" r:id="rId43"/>
    <p:sldId id="366" r:id="rId44"/>
    <p:sldId id="354" r:id="rId45"/>
    <p:sldId id="317" r:id="rId46"/>
    <p:sldId id="349" r:id="rId47"/>
    <p:sldId id="350" r:id="rId48"/>
    <p:sldId id="351" r:id="rId49"/>
    <p:sldId id="352" r:id="rId50"/>
    <p:sldId id="353" r:id="rId51"/>
    <p:sldId id="357" r:id="rId52"/>
    <p:sldId id="318" r:id="rId53"/>
    <p:sldId id="358" r:id="rId54"/>
    <p:sldId id="359" r:id="rId55"/>
    <p:sldId id="360" r:id="rId56"/>
    <p:sldId id="361" r:id="rId57"/>
    <p:sldId id="362" r:id="rId58"/>
    <p:sldId id="363" r:id="rId59"/>
    <p:sldId id="285" r:id="rId60"/>
    <p:sldId id="286" r:id="rId61"/>
    <p:sldId id="365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6" clrIdx="0">
    <p:extLst>
      <p:ext uri="{19B8F6BF-5375-455C-9EA6-DF929625EA0E}">
        <p15:presenceInfo xmlns:p15="http://schemas.microsoft.com/office/powerpoint/2012/main" userId="S-1-5-21-239875337-4187812437-941522809-139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4" autoAdjust="0"/>
    <p:restoredTop sz="96305" autoAdjust="0"/>
  </p:normalViewPr>
  <p:slideViewPr>
    <p:cSldViewPr snapToGrid="0">
      <p:cViewPr varScale="1">
        <p:scale>
          <a:sx n="104" d="100"/>
          <a:sy n="104" d="100"/>
        </p:scale>
        <p:origin x="103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AFEFA-F819-428E-8D8D-1F5816D9BB4A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E457B-CF1E-4153-A814-9E81A388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3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E457B-CF1E-4153-A814-9E81A388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8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http://code.google.com/p/selenium/downloads/list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E457B-CF1E-4153-A814-9E81A38816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12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704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27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D6469FC-EB15-4298-9A44-5C26FA6BC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D6469FC-EB15-4298-9A44-5C26FA6BC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55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58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738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5942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541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cademy.telerik.com/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google.com/p/selenium/wiki/JsonWireProtocol#Actual_Capabiliti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64649/sessio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eleniumhq.org/docs/03_webdriver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automatetheplanet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xpath/xpath_syntax.asp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xpath/xpath_axes.asp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selenium.googlecode.com/git/docs/api/dotnet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ddons.mozilla.org/en-US/firefox/addon/webdriver-backed-formatters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hantomjs.org/download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seleniumhq.org/download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oracle.com/technetwork/java/javase/downloads/index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444/grid/console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.telerikacadem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636" y="2310186"/>
            <a:ext cx="8229600" cy="1524000"/>
          </a:xfrm>
        </p:spPr>
        <p:txBody>
          <a:bodyPr/>
          <a:lstStyle/>
          <a:p>
            <a:r>
              <a:rPr lang="en-US" dirty="0"/>
              <a:t>Selenium </a:t>
            </a:r>
            <a:r>
              <a:rPr lang="en-US" dirty="0" smtClean="0"/>
              <a:t>WebDriver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391" y="2733460"/>
            <a:ext cx="1524000" cy="137836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425" y="4817044"/>
            <a:ext cx="1676400" cy="16764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411464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WebDriver Wire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implementations </a:t>
            </a:r>
            <a:r>
              <a:rPr lang="en-US" dirty="0" smtClean="0"/>
              <a:t>of WebDriver </a:t>
            </a:r>
            <a:r>
              <a:rPr lang="en-US" dirty="0"/>
              <a:t>that communicate 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dirty="0"/>
              <a:t>, or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emote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WebDriver</a:t>
            </a:r>
            <a:r>
              <a:rPr lang="en-US" dirty="0" smtClean="0"/>
              <a:t> </a:t>
            </a:r>
            <a:r>
              <a:rPr lang="en-US" dirty="0"/>
              <a:t>server shall use a common wire protocol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wire protocol </a:t>
            </a:r>
            <a:r>
              <a:rPr lang="en-US" dirty="0"/>
              <a:t>defines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RESTful web service </a:t>
            </a: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JSON</a:t>
            </a:r>
            <a:r>
              <a:rPr lang="en-US" dirty="0"/>
              <a:t> over </a:t>
            </a:r>
            <a:r>
              <a:rPr lang="en-US" dirty="0" smtClean="0"/>
              <a:t>HTTP</a:t>
            </a:r>
            <a:endParaRPr lang="en-US" dirty="0"/>
          </a:p>
          <a:p>
            <a:pPr lvl="1"/>
            <a:r>
              <a:rPr lang="en-US" dirty="0"/>
              <a:t>implemented in request/response pairs of "commands" and "</a:t>
            </a:r>
            <a:r>
              <a:rPr lang="en-US" dirty="0" smtClean="0"/>
              <a:t>responses“</a:t>
            </a:r>
          </a:p>
          <a:p>
            <a:pPr marL="357188" lvl="1" indent="0">
              <a:buNone/>
            </a:pPr>
            <a:r>
              <a:rPr lang="en-US" sz="2000" i="1" dirty="0" smtClean="0"/>
              <a:t>Full Documentation: </a:t>
            </a:r>
            <a:r>
              <a:rPr lang="en-US" sz="2000" i="1" u="sng" dirty="0">
                <a:effectLst/>
                <a:hlinkClick r:id="rId2"/>
              </a:rPr>
              <a:t>https://code.google.com/p/selenium/wiki/JsonWireProtocol#Actual_Capabilities</a:t>
            </a:r>
            <a:endParaRPr lang="en-US" sz="2000" i="1" dirty="0">
              <a:effectLst/>
            </a:endParaRP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6007"/>
            <a:ext cx="7086600" cy="838200"/>
          </a:xfrm>
        </p:spPr>
        <p:txBody>
          <a:bodyPr/>
          <a:lstStyle/>
          <a:p>
            <a:r>
              <a:rPr lang="en-US" dirty="0"/>
              <a:t>JSON Selenium REST API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7960179" cy="1885950"/>
          </a:xfrm>
        </p:spPr>
        <p:txBody>
          <a:bodyPr/>
          <a:lstStyle/>
          <a:p>
            <a:r>
              <a:rPr lang="en-US" dirty="0" smtClean="0"/>
              <a:t>POST Request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localhost:64649/session</a:t>
            </a:r>
            <a:endParaRPr lang="en-US" dirty="0" smtClean="0"/>
          </a:p>
          <a:p>
            <a:pPr lvl="1"/>
            <a:r>
              <a:rPr lang="en-US" dirty="0" smtClean="0"/>
              <a:t>BODY: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0243" y="2873829"/>
            <a:ext cx="813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628651" y="2800350"/>
            <a:ext cx="4648200" cy="38933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{</a:t>
            </a:r>
          </a:p>
          <a:p>
            <a:r>
              <a:rPr lang="en-US" sz="1900" dirty="0"/>
              <a:t>   "</a:t>
            </a:r>
            <a:r>
              <a:rPr lang="en-US" sz="1900" dirty="0" err="1"/>
              <a:t>desiredCapabilities</a:t>
            </a:r>
            <a:r>
              <a:rPr lang="en-US" sz="1900" dirty="0"/>
              <a:t>": {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browserName</a:t>
            </a:r>
            <a:r>
              <a:rPr lang="en-US" sz="1900" dirty="0"/>
              <a:t>": "chrome",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chrome.switches</a:t>
            </a:r>
            <a:r>
              <a:rPr lang="en-US" sz="1900" dirty="0"/>
              <a:t>": [  ],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chromeOptions</a:t>
            </a:r>
            <a:r>
              <a:rPr lang="en-US" sz="1900" dirty="0"/>
              <a:t>": {</a:t>
            </a:r>
          </a:p>
          <a:p>
            <a:r>
              <a:rPr lang="en-US" sz="1900" dirty="0"/>
              <a:t>         "</a:t>
            </a:r>
            <a:r>
              <a:rPr lang="en-US" sz="1900" dirty="0" err="1"/>
              <a:t>args</a:t>
            </a:r>
            <a:r>
              <a:rPr lang="en-US" sz="1900" dirty="0"/>
              <a:t>": [  ],</a:t>
            </a:r>
          </a:p>
          <a:p>
            <a:r>
              <a:rPr lang="en-US" sz="1900" dirty="0"/>
              <a:t>         "extensions": [  ]</a:t>
            </a:r>
          </a:p>
          <a:p>
            <a:r>
              <a:rPr lang="en-US" sz="1900" dirty="0"/>
              <a:t>      },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javascriptEnabled</a:t>
            </a:r>
            <a:r>
              <a:rPr lang="en-US" sz="1900" dirty="0"/>
              <a:t>": true,</a:t>
            </a:r>
          </a:p>
          <a:p>
            <a:r>
              <a:rPr lang="en-US" sz="1900" dirty="0"/>
              <a:t>      "platform": "WINDOWS",</a:t>
            </a:r>
          </a:p>
          <a:p>
            <a:r>
              <a:rPr lang="en-US" sz="1900" dirty="0"/>
              <a:t>      "version": ""</a:t>
            </a:r>
          </a:p>
          <a:p>
            <a:r>
              <a:rPr lang="en-US" sz="1900" dirty="0"/>
              <a:t>   }</a:t>
            </a:r>
          </a:p>
          <a:p>
            <a:r>
              <a:rPr lang="en-US" sz="1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898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012" y="5459505"/>
            <a:ext cx="7879976" cy="667872"/>
          </a:xfrm>
        </p:spPr>
        <p:txBody>
          <a:bodyPr/>
          <a:lstStyle/>
          <a:p>
            <a:r>
              <a:rPr lang="en-US" dirty="0" smtClean="0"/>
              <a:t>Rest Console Demo</a:t>
            </a:r>
            <a:endParaRPr lang="en-US" dirty="0"/>
          </a:p>
        </p:txBody>
      </p:sp>
      <p:pic>
        <p:nvPicPr>
          <p:cNvPr id="4098" name="Picture 2" descr="https://lh4.googleusercontent.com/DRnDve1hEy8Pljyln7KTPCEvWT9Vw_eXuxrI-K-BH3b8t93bFrYPo8L8hmcHfaUM-_EcDovsfQ=s640-h400-e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4014"/>
            <a:ext cx="6096000" cy="38100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4868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/>
              <a:t>Setting Up </a:t>
            </a:r>
            <a:r>
              <a:rPr lang="en-US" noProof="1" smtClean="0"/>
              <a:t>WebDriver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70" y="3150231"/>
            <a:ext cx="3487208" cy="143496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71" y="5141994"/>
            <a:ext cx="3487208" cy="72950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17" name="Rounded Rectangle 16"/>
          <p:cNvSpPr/>
          <p:nvPr/>
        </p:nvSpPr>
        <p:spPr>
          <a:xfrm>
            <a:off x="1156757" y="4266715"/>
            <a:ext cx="1778000" cy="1862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71" y="2252051"/>
            <a:ext cx="3487208" cy="25629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4994540" y="1980545"/>
            <a:ext cx="3714750" cy="527804"/>
          </a:xfrm>
          <a:prstGeom prst="wedgeRoundRectCallout">
            <a:avLst>
              <a:gd name="adj1" fmla="val -63092"/>
              <a:gd name="adj2" fmla="val 2645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 Project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VS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994540" y="3246497"/>
            <a:ext cx="3714750" cy="783193"/>
          </a:xfrm>
          <a:prstGeom prst="wedgeRoundRectCallout">
            <a:avLst>
              <a:gd name="adj1" fmla="val -61953"/>
              <a:gd name="adj2" fmla="val 3286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Install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NuGet package manager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and navigate to it</a:t>
            </a:r>
            <a:endParaRPr lang="bg-BG" sz="20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994540" y="4718837"/>
            <a:ext cx="3714750" cy="783193"/>
          </a:xfrm>
          <a:prstGeom prst="wedgeRoundRectCallout">
            <a:avLst>
              <a:gd name="adj1" fmla="val -60709"/>
              <a:gd name="adj2" fmla="val 3891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Search 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selenium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install the first item in the result list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0188" y="970097"/>
            <a:ext cx="7960179" cy="689507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</p:spTree>
    <p:extLst>
      <p:ext uri="{BB962C8B-B14F-4D97-AF65-F5344CB8AC3E}">
        <p14:creationId xmlns:p14="http://schemas.microsoft.com/office/powerpoint/2010/main" val="374603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2123658"/>
          </a:xfrm>
        </p:spPr>
        <p:txBody>
          <a:bodyPr/>
          <a:lstStyle/>
          <a:p>
            <a:r>
              <a:rPr lang="en-US" sz="3200" dirty="0" smtClean="0">
                <a:solidFill>
                  <a:srgbClr val="EBFFD2"/>
                </a:solidFill>
              </a:rPr>
              <a:t>Create an instance of a driver</a:t>
            </a:r>
          </a:p>
          <a:p>
            <a:pPr lvl="1"/>
            <a:r>
              <a:rPr lang="en-US" dirty="0"/>
              <a:t>Note: additional steps are required to use </a:t>
            </a:r>
            <a:r>
              <a:rPr lang="en-US" dirty="0">
                <a:hlinkClick r:id="rId2"/>
              </a:rPr>
              <a:t>Chrome Driver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Opera Driver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Android Driver</a:t>
            </a:r>
            <a:r>
              <a:rPr lang="en-US" dirty="0"/>
              <a:t> and </a:t>
            </a:r>
            <a:r>
              <a:rPr lang="en-US" dirty="0">
                <a:hlinkClick r:id="rId2"/>
              </a:rPr>
              <a:t>iPhone Driver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3181290"/>
            <a:ext cx="8077200" cy="707886"/>
          </a:xfrm>
        </p:spPr>
        <p:txBody>
          <a:bodyPr/>
          <a:lstStyle/>
          <a:p>
            <a:r>
              <a:rPr lang="en-US" noProof="1" smtClean="0"/>
              <a:t>IWebDriver driverOne = new FirefoxDriver();</a:t>
            </a:r>
          </a:p>
          <a:p>
            <a:r>
              <a:rPr lang="en-US" noProof="1" smtClean="0"/>
              <a:t>IWebDriver driverTwo = new InternetExlorerDriver();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33400" y="4781490"/>
            <a:ext cx="80772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driver.Url = "http://www.google.com</a:t>
            </a:r>
            <a:r>
              <a:rPr lang="en-US" noProof="1" smtClean="0"/>
              <a:t>";</a:t>
            </a:r>
            <a:endParaRPr lang="en-US" noProof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486" y="3987225"/>
            <a:ext cx="8686800" cy="584775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EBFFD2"/>
                </a:solidFill>
              </a:rPr>
              <a:t>Navigate to page</a:t>
            </a:r>
          </a:p>
        </p:txBody>
      </p:sp>
    </p:spTree>
    <p:extLst>
      <p:ext uri="{BB962C8B-B14F-4D97-AF65-F5344CB8AC3E}">
        <p14:creationId xmlns:p14="http://schemas.microsoft.com/office/powerpoint/2010/main" val="32450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70438"/>
            <a:ext cx="8686800" cy="5835161"/>
          </a:xfrm>
        </p:spPr>
        <p:txBody>
          <a:bodyPr/>
          <a:lstStyle/>
          <a:p>
            <a:r>
              <a:rPr lang="en-US" dirty="0"/>
              <a:t>Choose and download browser driver you want to </a:t>
            </a:r>
            <a:r>
              <a:rPr lang="en-US" dirty="0" smtClean="0"/>
              <a:t>use for your tests (ex.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92162" y="2937569"/>
            <a:ext cx="755967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OpenQA.Selenium;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usiOpenQA.Selenium.Chrome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WebDriverDemo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 Program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static void Main(string[] args)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IWebDriver driver = new ChromeDriver(@"C:\libraries");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driver.Url= "http://www.google.com";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4283887" y="2167547"/>
            <a:ext cx="3714750" cy="1123712"/>
          </a:xfrm>
          <a:prstGeom prst="wedgeRoundRectCallout">
            <a:avLst>
              <a:gd name="adj1" fmla="val -73473"/>
              <a:gd name="adj2" fmla="val 3303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IWebDriver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interface can be find under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OpenQA.Selenium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namespace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242249" y="3710882"/>
            <a:ext cx="3714750" cy="1123712"/>
          </a:xfrm>
          <a:prstGeom prst="wedgeRoundRectCallout">
            <a:avLst>
              <a:gd name="adj1" fmla="val -13117"/>
              <a:gd name="adj2" fmla="val 760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have to tell the WebDriver API where this ChromeDriverServer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 located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82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47" y="5079023"/>
            <a:ext cx="7696201" cy="1207477"/>
          </a:xfrm>
        </p:spPr>
        <p:txBody>
          <a:bodyPr/>
          <a:lstStyle/>
          <a:p>
            <a:r>
              <a:rPr lang="en-US" dirty="0" smtClean="0"/>
              <a:t>Element Locators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7" t="-3306" r="-247" b="7122"/>
          <a:stretch/>
        </p:blipFill>
        <p:spPr>
          <a:xfrm>
            <a:off x="3012621" y="1474832"/>
            <a:ext cx="3310618" cy="332576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9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Elements can be located by the same properties as in the IDE</a:t>
            </a:r>
          </a:p>
          <a:p>
            <a:pPr lvl="1"/>
            <a:r>
              <a:rPr lang="en-US" dirty="0" smtClean="0"/>
              <a:t>By 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2568714"/>
            <a:ext cx="8077200" cy="707886"/>
          </a:xfrm>
        </p:spPr>
        <p:txBody>
          <a:bodyPr/>
          <a:lstStyle/>
          <a:p>
            <a:r>
              <a:rPr lang="en-US" noProof="1" smtClean="0"/>
              <a:t>IWebElement element = driver.FindElement(By.Id("coolestWidgetEvah"));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3429000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Class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3400" y="40386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IList&lt;IWebElement&gt; cheeses = driver.FindElements(By.ClassName("cheese"));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487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Tag Name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33400" y="54102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frame = driver.FindElement(By.TagName("iframe"));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190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</a:t>
            </a:r>
            <a:r>
              <a:rPr lang="en-US" dirty="0" smtClean="0"/>
              <a:t>Elements(2)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lvl="1"/>
            <a:r>
              <a:rPr lang="en-US" dirty="0" smtClean="0"/>
              <a:t>By 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1524000"/>
            <a:ext cx="8077200" cy="707886"/>
          </a:xfrm>
        </p:spPr>
        <p:txBody>
          <a:bodyPr/>
          <a:lstStyle/>
          <a:p>
            <a:r>
              <a:rPr lang="en-US" noProof="1" smtClean="0"/>
              <a:t>IWebElement cheese = driver.FindElement(By.Name("cheese"));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22860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Link </a:t>
            </a:r>
            <a:r>
              <a:rPr lang="en-US" dirty="0"/>
              <a:t>T</a:t>
            </a:r>
            <a:r>
              <a:rPr lang="en-US" dirty="0" smtClean="0"/>
              <a:t>ext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50292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</a:t>
            </a:r>
            <a:r>
              <a:rPr lang="en-US" noProof="1" smtClean="0"/>
              <a:t>CSS</a:t>
            </a:r>
            <a:r>
              <a:rPr lang="en-US" dirty="0" smtClean="0"/>
              <a:t> Selector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5057" y="3657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XPath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533400" y="28194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driver.FindElement(By.LinkText("cheese"));</a:t>
            </a:r>
            <a:endParaRPr lang="en-US" noProof="1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33400" y="41910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IList&lt;IWebElement&gt; inputs = driver.FindElements(By.XPath("//input"));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533400" y="5562600"/>
            <a:ext cx="8077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driver.FindElement(By.CssSelector("#food span.dairy.aged"));</a:t>
            </a:r>
          </a:p>
        </p:txBody>
      </p:sp>
    </p:spTree>
    <p:extLst>
      <p:ext uri="{BB962C8B-B14F-4D97-AF65-F5344CB8AC3E}">
        <p14:creationId xmlns:p14="http://schemas.microsoft.com/office/powerpoint/2010/main" val="5811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</a:t>
            </a:r>
            <a:r>
              <a:rPr lang="en-US" dirty="0" smtClean="0"/>
              <a:t>Elements(3)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 smtClean="0"/>
              <a:t>Chain of locators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329293" y="1741715"/>
            <a:ext cx="8077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</a:t>
            </a:r>
            <a:r>
              <a:rPr lang="en-US" dirty="0" err="1" smtClean="0"/>
              <a:t>this.driver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FindElement</a:t>
            </a:r>
            <a:r>
              <a:rPr lang="en-US" dirty="0" smtClean="0"/>
              <a:t>(</a:t>
            </a:r>
            <a:r>
              <a:rPr lang="en-US" dirty="0" err="1" smtClean="0"/>
              <a:t>By.ClassName</a:t>
            </a:r>
            <a:r>
              <a:rPr lang="en-US" dirty="0" smtClean="0"/>
              <a:t>(“</a:t>
            </a:r>
            <a:r>
              <a:rPr lang="en-US" dirty="0" err="1" smtClean="0"/>
              <a:t>firstElementTable</a:t>
            </a:r>
            <a:r>
              <a:rPr lang="en-US" dirty="0" smtClean="0"/>
              <a:t>")).</a:t>
            </a:r>
          </a:p>
          <a:p>
            <a:r>
              <a:rPr lang="en-US" dirty="0" err="1" smtClean="0"/>
              <a:t>FindElement</a:t>
            </a:r>
            <a:r>
              <a:rPr lang="en-US" dirty="0" smtClean="0"/>
              <a:t>(</a:t>
            </a:r>
            <a:r>
              <a:rPr lang="en-US" dirty="0" err="1" smtClean="0"/>
              <a:t>By.Id</a:t>
            </a:r>
            <a:r>
              <a:rPr lang="en-US" dirty="0" smtClean="0"/>
              <a:t>(“</a:t>
            </a:r>
            <a:r>
              <a:rPr lang="en-US" dirty="0" err="1" smtClean="0"/>
              <a:t>secondElement</a:t>
            </a:r>
            <a:r>
              <a:rPr lang="en-US" dirty="0" smtClean="0"/>
              <a:t>"));</a:t>
            </a:r>
            <a:endParaRPr lang="en-US" noProof="1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2954495"/>
            <a:ext cx="8915400" cy="1605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XPath</a:t>
            </a:r>
            <a:r>
              <a:rPr lang="en-US" dirty="0" smtClean="0"/>
              <a:t> Support</a:t>
            </a:r>
          </a:p>
          <a:p>
            <a:pPr lvl="1"/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Try to use native </a:t>
            </a:r>
            <a:r>
              <a:rPr lang="en-US" sz="25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support of browsers. On those that don’t have, </a:t>
            </a:r>
            <a:r>
              <a:rPr lang="en-US" sz="25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WebDriver</a:t>
            </a:r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provided its </a:t>
            </a:r>
            <a:r>
              <a:rPr lang="en-US" sz="2500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own implementation</a:t>
            </a:r>
            <a:endParaRPr lang="en-US" sz="25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1453619"/>
              </p:ext>
            </p:extLst>
          </p:nvPr>
        </p:nvGraphicFramePr>
        <p:xfrm>
          <a:off x="443593" y="4797473"/>
          <a:ext cx="8077200" cy="1601691"/>
        </p:xfrm>
        <a:graphic>
          <a:graphicData uri="http://schemas.openxmlformats.org/drawingml/2006/table">
            <a:tbl>
              <a:tblPr/>
              <a:tblGrid>
                <a:gridCol w="3305939"/>
                <a:gridCol w="2079768"/>
                <a:gridCol w="2691493"/>
              </a:tblGrid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Tag and Attribute</a:t>
                      </a:r>
                    </a:p>
                    <a:p>
                      <a:pPr algn="ctr"/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Native </a:t>
                      </a:r>
                      <a:r>
                        <a:rPr kumimoji="0" 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Support </a:t>
                      </a:r>
                    </a:p>
                    <a:p>
                      <a:pPr algn="ctr"/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Internet Explorer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Lower-cases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Firefox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Case insensitive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Chrome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Case insensitive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97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Lector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934" y="972493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Anton Angelov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QA Architect @</a:t>
            </a:r>
            <a:br>
              <a:rPr lang="en-US" sz="2400" dirty="0"/>
            </a:br>
            <a:r>
              <a:rPr lang="en-US" sz="2400" dirty="0"/>
              <a:t>Licensing Team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Blog: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automatetheplanet.com</a:t>
            </a:r>
            <a:r>
              <a:rPr lang="en-US" sz="2400" dirty="0" smtClean="0"/>
              <a:t> 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43" y="1153160"/>
            <a:ext cx="1785823" cy="246888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07305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XPath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688463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What is </a:t>
            </a:r>
            <a:r>
              <a:rPr lang="en-US" sz="32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sz="3200" dirty="0">
                <a:solidFill>
                  <a:srgbClr val="EBFFD2"/>
                </a:solidFill>
              </a:rPr>
              <a:t>?</a:t>
            </a:r>
          </a:p>
          <a:p>
            <a:pPr lvl="1"/>
            <a:r>
              <a:rPr lang="en-US" dirty="0" err="1"/>
              <a:t>XPath</a:t>
            </a:r>
            <a:r>
              <a:rPr lang="en-US" dirty="0"/>
              <a:t> is a syntax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defining parts </a:t>
            </a:r>
            <a:r>
              <a:rPr lang="en-US" dirty="0"/>
              <a:t>of an XML </a:t>
            </a:r>
            <a:r>
              <a:rPr lang="en-US" dirty="0" smtClean="0"/>
              <a:t>document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uses path expressions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navigate 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in XML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documents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contains a library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standard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functions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is a major element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XSLT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W3C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recommendation</a:t>
            </a:r>
            <a:endParaRPr lang="en-US" dirty="0" smtClean="0"/>
          </a:p>
        </p:txBody>
      </p:sp>
      <p:pic>
        <p:nvPicPr>
          <p:cNvPr id="6146" name="Picture 2" descr="XP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1" y="4648200"/>
            <a:ext cx="1885949" cy="188595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36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 Syntax(2)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84775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XPath Expressions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5928967"/>
            <a:ext cx="8686800" cy="52552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0">
              <a:buNone/>
            </a:pPr>
            <a:r>
              <a:rPr lang="en-US" sz="2000" i="1" dirty="0" smtClean="0"/>
              <a:t>Documentation: </a:t>
            </a:r>
            <a:r>
              <a:rPr lang="en-US" sz="2000" i="1" dirty="0" smtClean="0">
                <a:hlinkClick r:id="rId2"/>
              </a:rPr>
              <a:t>http</a:t>
            </a:r>
            <a:r>
              <a:rPr lang="en-US" sz="2000" i="1" dirty="0">
                <a:hlinkClick r:id="rId2"/>
              </a:rPr>
              <a:t>://www.w3schools.com/xpath/xpath_syntax.asp</a:t>
            </a:r>
            <a:endParaRPr lang="en-US" sz="2000" i="1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367394" y="1760766"/>
            <a:ext cx="3099705" cy="3430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noProof="1"/>
              <a:t>&lt;?xml version="1.0" encoding="UTF-8"?&gt;</a:t>
            </a:r>
            <a:br>
              <a:rPr lang="en-US" sz="1500" noProof="1"/>
            </a:br>
            <a:r>
              <a:rPr lang="en-US" sz="1500" noProof="1"/>
              <a:t>&lt;bookstore&gt;</a:t>
            </a:r>
            <a:br>
              <a:rPr lang="en-US" sz="1500" noProof="1"/>
            </a:br>
            <a:r>
              <a:rPr lang="en-US" sz="1500" noProof="1"/>
              <a:t>&lt;book&gt;</a:t>
            </a:r>
            <a:br>
              <a:rPr lang="en-US" sz="1500" noProof="1"/>
            </a:br>
            <a:r>
              <a:rPr lang="en-US" sz="1500" noProof="1"/>
              <a:t>  &lt;title lang="en"&gt;Harry Potter&lt;/title&gt;</a:t>
            </a:r>
            <a:br>
              <a:rPr lang="en-US" sz="1500" noProof="1"/>
            </a:br>
            <a:r>
              <a:rPr lang="en-US" sz="1500" noProof="1"/>
              <a:t>  &lt;price&gt;29.99&lt;/price&gt;</a:t>
            </a:r>
            <a:br>
              <a:rPr lang="en-US" sz="1500" noProof="1"/>
            </a:br>
            <a:r>
              <a:rPr lang="en-US" sz="1500" noProof="1"/>
              <a:t>&lt;/book&gt;</a:t>
            </a:r>
            <a:br>
              <a:rPr lang="en-US" sz="1500" noProof="1"/>
            </a:br>
            <a:r>
              <a:rPr lang="en-US" sz="1500" noProof="1"/>
              <a:t>&lt;book&gt;</a:t>
            </a:r>
            <a:br>
              <a:rPr lang="en-US" sz="1500" noProof="1"/>
            </a:br>
            <a:r>
              <a:rPr lang="en-US" sz="1500" noProof="1"/>
              <a:t>  &lt;title lang="en"&gt;Learning XML&lt;/title&gt;</a:t>
            </a:r>
            <a:br>
              <a:rPr lang="en-US" sz="1500" noProof="1"/>
            </a:br>
            <a:r>
              <a:rPr lang="en-US" sz="1500" noProof="1"/>
              <a:t>  &lt;price&gt;39.95&lt;/price&gt;</a:t>
            </a:r>
            <a:br>
              <a:rPr lang="en-US" sz="1500" noProof="1"/>
            </a:br>
            <a:r>
              <a:rPr lang="en-US" sz="1500" noProof="1"/>
              <a:t>&lt;/book&gt;</a:t>
            </a:r>
            <a:br>
              <a:rPr lang="en-US" sz="1500" noProof="1"/>
            </a:br>
            <a:r>
              <a:rPr lang="en-US" sz="1500" noProof="1"/>
              <a:t>&lt;/bookstore&gt;</a:t>
            </a:r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85739"/>
              </p:ext>
            </p:extLst>
          </p:nvPr>
        </p:nvGraphicFramePr>
        <p:xfrm>
          <a:off x="3571875" y="1760765"/>
          <a:ext cx="5267325" cy="3433473"/>
        </p:xfrm>
        <a:graphic>
          <a:graphicData uri="http://schemas.openxmlformats.org/drawingml/2006/table">
            <a:tbl>
              <a:tblPr/>
              <a:tblGrid>
                <a:gridCol w="2228850"/>
                <a:gridCol w="3038475"/>
              </a:tblGrid>
              <a:tr h="320525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Tag and Attribute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/bookstore/book[last()]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/bookstore/book[last()-1]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/bookstore/book[position()&lt;3]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//title[@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bookstore//book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//title[@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='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/bookstore/book[price&gt;35.00]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/bookstore/book[1]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/bookstore/book[price&gt;35.00]/title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//book/title | //book/price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/bookstore/*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//*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 | //price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13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 Axes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21" y="622012"/>
            <a:ext cx="8686800" cy="584775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Location Path Expression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6814" y="6309633"/>
            <a:ext cx="8686800" cy="400110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 smtClean="0"/>
              <a:t>Documentation</a:t>
            </a:r>
            <a:r>
              <a:rPr lang="en-US" sz="2000" i="1" dirty="0"/>
              <a:t>: </a:t>
            </a:r>
            <a:r>
              <a:rPr lang="en-US" sz="2000" i="1" dirty="0" smtClean="0">
                <a:solidFill>
                  <a:srgbClr val="F8F8F8"/>
                </a:solidFill>
                <a:hlinkClick r:id="rId2"/>
              </a:rPr>
              <a:t>http://www.w3schools.com/xpath/xpath_axes.asp</a:t>
            </a:r>
            <a:endParaRPr lang="en-US" sz="2000" i="1" dirty="0">
              <a:solidFill>
                <a:srgbClr val="F8F8F8"/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36814" y="1333168"/>
            <a:ext cx="772341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axisname</a:t>
            </a:r>
            <a:r>
              <a:rPr lang="en-US" dirty="0"/>
              <a:t>::</a:t>
            </a:r>
            <a:r>
              <a:rPr lang="en-US" dirty="0" err="1"/>
              <a:t>nodetest</a:t>
            </a:r>
            <a:r>
              <a:rPr lang="en-US" dirty="0"/>
              <a:t>[predicate]</a:t>
            </a:r>
            <a:endParaRPr lang="en-US" noProof="1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36814" y="1914164"/>
            <a:ext cx="772341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</a:t>
            </a:r>
            <a:r>
              <a:rPr lang="en-US" dirty="0" smtClean="0"/>
              <a:t>td[@id=‘</a:t>
            </a:r>
            <a:r>
              <a:rPr lang="en-US" dirty="0" err="1" smtClean="0"/>
              <a:t>elementId</a:t>
            </a:r>
            <a:r>
              <a:rPr lang="en-US" dirty="0" smtClean="0"/>
              <a:t>’]/</a:t>
            </a:r>
            <a:r>
              <a:rPr lang="en-US" dirty="0"/>
              <a:t>following-sibling::td[1]</a:t>
            </a:r>
            <a:endParaRPr lang="en-US" noProof="1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0407911"/>
              </p:ext>
            </p:extLst>
          </p:nvPr>
        </p:nvGraphicFramePr>
        <p:xfrm>
          <a:off x="636814" y="2523735"/>
          <a:ext cx="7723414" cy="3505200"/>
        </p:xfrm>
        <a:graphic>
          <a:graphicData uri="http://schemas.openxmlformats.org/drawingml/2006/table">
            <a:tbl>
              <a:tblPr/>
              <a:tblGrid>
                <a:gridCol w="2563586"/>
                <a:gridCol w="5159828"/>
              </a:tblGrid>
              <a:tr h="302229"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 err="1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AxisName</a:t>
                      </a:r>
                      <a:endParaRPr lang="en-US" sz="17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Expression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ancestor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ancestors (parent, grandparent, etc.) 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descendant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descendants (children, grandchildren, etc.)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following-sibling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siblings after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preceding-sibling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siblings before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child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children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parent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the parent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attributes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ancestor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ancestors (parent, grandparent, etc.) 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descendant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descendants (children, grandchildren, etc.)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0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012" y="5459505"/>
            <a:ext cx="7879976" cy="667872"/>
          </a:xfrm>
        </p:spPr>
        <p:txBody>
          <a:bodyPr/>
          <a:lstStyle/>
          <a:p>
            <a:r>
              <a:rPr lang="en-US" dirty="0" smtClean="0"/>
              <a:t>XPath Locators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177" r="399" b="1878"/>
          <a:stretch/>
        </p:blipFill>
        <p:spPr>
          <a:xfrm>
            <a:off x="1219200" y="1104900"/>
            <a:ext cx="6715126" cy="376237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575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80" y="5830697"/>
            <a:ext cx="8465496" cy="667872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Hint: C# </a:t>
            </a:r>
            <a:r>
              <a:rPr lang="en-US" sz="2000" i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Documentation </a:t>
            </a:r>
            <a:r>
              <a:rPr lang="en-US" sz="2000" i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hlinkClick r:id="rId2"/>
              </a:rPr>
              <a:t>http</a:t>
            </a:r>
            <a:r>
              <a:rPr lang="en-US" sz="2000" i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hlinkClick r:id="rId2"/>
              </a:rPr>
              <a:t>://selenium.googlecode.com/git/docs/api/dotnet/index.html</a:t>
            </a:r>
            <a:endParaRPr lang="en-US" sz="2000" i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35" y="1280867"/>
            <a:ext cx="3738864" cy="42195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3" y="1280867"/>
            <a:ext cx="3762375" cy="42195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952625" y="112412"/>
            <a:ext cx="7086600" cy="8382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r"/>
            <a:r>
              <a:rPr lang="en-US" sz="4000" dirty="0" err="1"/>
              <a:t>IWebElement</a:t>
            </a:r>
            <a:r>
              <a:rPr lang="en-US" sz="4000" dirty="0"/>
              <a:t> Members</a:t>
            </a:r>
          </a:p>
        </p:txBody>
      </p:sp>
    </p:spTree>
    <p:extLst>
      <p:ext uri="{BB962C8B-B14F-4D97-AF65-F5344CB8AC3E}">
        <p14:creationId xmlns:p14="http://schemas.microsoft.com/office/powerpoint/2010/main" val="14544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Steps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1"/>
          <a:stretch/>
        </p:blipFill>
        <p:spPr>
          <a:xfrm>
            <a:off x="1213756" y="1415144"/>
            <a:ext cx="6667500" cy="448763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74392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 smtClean="0"/>
              <a:t>Explicit wait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1752600"/>
            <a:ext cx="8077200" cy="1938992"/>
          </a:xfrm>
        </p:spPr>
        <p:txBody>
          <a:bodyPr/>
          <a:lstStyle/>
          <a:p>
            <a:r>
              <a:rPr lang="en-US" noProof="1" smtClean="0"/>
              <a:t>WebDriverWait wait = new WebDriverWait(driver, TimeSpan.FromSeconds(10)); </a:t>
            </a:r>
          </a:p>
          <a:p>
            <a:endParaRPr lang="en-US" noProof="1" smtClean="0"/>
          </a:p>
          <a:p>
            <a:r>
              <a:rPr lang="en-US" dirty="0" err="1" smtClean="0"/>
              <a:t>IWebElement</a:t>
            </a:r>
            <a:r>
              <a:rPr lang="en-US" dirty="0" smtClean="0"/>
              <a:t> </a:t>
            </a:r>
            <a:r>
              <a:rPr lang="en-US" dirty="0" err="1" smtClean="0"/>
              <a:t>myDynamicElement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wait.Until</a:t>
            </a:r>
            <a:r>
              <a:rPr lang="en-US" dirty="0"/>
              <a:t>&lt;</a:t>
            </a:r>
            <a:r>
              <a:rPr lang="en-US" dirty="0" err="1"/>
              <a:t>IWebElement</a:t>
            </a:r>
            <a:r>
              <a:rPr lang="en-US" dirty="0"/>
              <a:t>&gt;((d) =&gt; { return </a:t>
            </a:r>
            <a:r>
              <a:rPr lang="en-US" dirty="0" err="1"/>
              <a:t>d.FindElement</a:t>
            </a:r>
            <a:r>
              <a:rPr lang="en-US" dirty="0"/>
              <a:t>(</a:t>
            </a:r>
            <a:r>
              <a:rPr lang="en-US" dirty="0" err="1"/>
              <a:t>By.Id</a:t>
            </a:r>
            <a:r>
              <a:rPr lang="en-US" dirty="0"/>
              <a:t>("</a:t>
            </a:r>
            <a:r>
              <a:rPr lang="en-US" dirty="0" err="1"/>
              <a:t>someDynamicElement</a:t>
            </a:r>
            <a:r>
              <a:rPr lang="en-US" dirty="0"/>
              <a:t>")); });</a:t>
            </a:r>
            <a:endParaRPr lang="en-US" noProof="1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5225653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driver.Manage().Timeouts().ImplicitlyWait(TimeSpan.FromSeconds(10));</a:t>
            </a:r>
            <a:endParaRPr lang="en-US" noProof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4311253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Implicit 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3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vs Explicit Wait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3243965"/>
          </a:xfrm>
        </p:spPr>
        <p:txBody>
          <a:bodyPr/>
          <a:lstStyle/>
          <a:p>
            <a:r>
              <a:rPr lang="en-US" sz="3200" dirty="0" smtClean="0"/>
              <a:t>Implicit Wait – assert action executed in </a:t>
            </a:r>
            <a:r>
              <a:rPr lang="en-US" sz="3200" dirty="0" smtClean="0">
                <a:solidFill>
                  <a:srgbClr val="F8F8F8"/>
                </a:solidFill>
              </a:rPr>
              <a:t>exact interval</a:t>
            </a:r>
            <a:r>
              <a:rPr lang="en-US" sz="3200" dirty="0" smtClean="0"/>
              <a:t> (Performance Testing)</a:t>
            </a:r>
          </a:p>
          <a:p>
            <a:r>
              <a:rPr lang="en-US" sz="3200" dirty="0" smtClean="0"/>
              <a:t>Explicit Wait – use it for </a:t>
            </a:r>
            <a:r>
              <a:rPr lang="en-US" sz="3200" dirty="0" smtClean="0">
                <a:solidFill>
                  <a:srgbClr val="F8F8F8"/>
                </a:solidFill>
              </a:rPr>
              <a:t>dynamic pages</a:t>
            </a:r>
            <a:r>
              <a:rPr lang="en-US" sz="3200" dirty="0" smtClean="0"/>
              <a:t> where you </a:t>
            </a:r>
            <a:r>
              <a:rPr lang="en-US" sz="3200" dirty="0" smtClean="0">
                <a:solidFill>
                  <a:srgbClr val="F8F8F8"/>
                </a:solidFill>
              </a:rPr>
              <a:t>don’t cate</a:t>
            </a:r>
            <a:r>
              <a:rPr lang="en-US" sz="3200" dirty="0" smtClean="0"/>
              <a:t> about the execution time</a:t>
            </a:r>
            <a:r>
              <a:rPr lang="en-US" sz="3200" dirty="0"/>
              <a:t> </a:t>
            </a:r>
            <a:r>
              <a:rPr lang="en-US" sz="3200" dirty="0" smtClean="0"/>
              <a:t>(Functional Testing)</a:t>
            </a:r>
          </a:p>
          <a:p>
            <a:r>
              <a:rPr lang="en-US" sz="3200" dirty="0" err="1" smtClean="0"/>
              <a:t>Thread.Sleep</a:t>
            </a:r>
            <a:r>
              <a:rPr lang="en-US" sz="3200" dirty="0" smtClean="0"/>
              <a:t>() – </a:t>
            </a:r>
            <a:r>
              <a:rPr lang="en-US" sz="3200" dirty="0" smtClean="0">
                <a:solidFill>
                  <a:srgbClr val="F8F8F8"/>
                </a:solidFill>
              </a:rPr>
              <a:t>don’t use it</a:t>
            </a:r>
            <a:r>
              <a:rPr lang="en-US" sz="3200" dirty="0" smtClean="0"/>
              <a:t>!</a:t>
            </a:r>
          </a:p>
        </p:txBody>
      </p:sp>
      <p:pic>
        <p:nvPicPr>
          <p:cNvPr id="8194" name="Picture 2" descr="https://forums.oneplus.net/attachments/still-waiting-jpeg.21287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"/>
          <a:stretch/>
        </p:blipFill>
        <p:spPr bwMode="auto">
          <a:xfrm>
            <a:off x="5886450" y="4396973"/>
            <a:ext cx="2856592" cy="207050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0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015663"/>
          </a:xfrm>
        </p:spPr>
        <p:txBody>
          <a:bodyPr/>
          <a:lstStyle/>
          <a:p>
            <a:r>
              <a:rPr lang="en-US" dirty="0"/>
              <a:t>Type Text into a field using </a:t>
            </a:r>
            <a:r>
              <a:rPr lang="en-US" dirty="0" smtClean="0"/>
              <a:t>Selenium WebDriver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endKeys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() </a:t>
            </a:r>
            <a:r>
              <a:rPr lang="en-US" noProof="1"/>
              <a:t>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9939" y="2491154"/>
            <a:ext cx="7784123" cy="1938992"/>
          </a:xfrm>
        </p:spPr>
        <p:txBody>
          <a:bodyPr/>
          <a:lstStyle/>
          <a:p>
            <a:r>
              <a:rPr lang="en-US" noProof="1"/>
              <a:t>// Find the text input element by its name</a:t>
            </a:r>
          </a:p>
          <a:p>
            <a:r>
              <a:rPr lang="en-US" noProof="1"/>
              <a:t>       </a:t>
            </a:r>
            <a:r>
              <a:rPr lang="en-US" noProof="1" smtClean="0"/>
              <a:t> IWebElement </a:t>
            </a:r>
            <a:r>
              <a:rPr lang="en-US" noProof="1"/>
              <a:t>element = </a:t>
            </a:r>
            <a:r>
              <a:rPr lang="en-US" noProof="1" smtClean="0"/>
              <a:t>		 			 	driver.FindElement(By.Name("search"));</a:t>
            </a:r>
            <a:endParaRPr lang="en-US" noProof="1"/>
          </a:p>
          <a:p>
            <a:endParaRPr lang="en-US" noProof="1"/>
          </a:p>
          <a:p>
            <a:r>
              <a:rPr lang="en-US" noProof="1" smtClean="0"/>
              <a:t>// </a:t>
            </a:r>
            <a:r>
              <a:rPr lang="en-US" noProof="1"/>
              <a:t>Enter something to search for</a:t>
            </a:r>
          </a:p>
          <a:p>
            <a:r>
              <a:rPr lang="en-US" noProof="1"/>
              <a:t>        </a:t>
            </a:r>
            <a:r>
              <a:rPr lang="en-US" noProof="1" smtClean="0"/>
              <a:t>element.SendKeys("telerik");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66" y="5866301"/>
            <a:ext cx="1857375" cy="29527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942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dirty="0" err="1" smtClean="0"/>
              <a:t>DropDown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618" y="1347614"/>
            <a:ext cx="6342708" cy="1938992"/>
          </a:xfrm>
        </p:spPr>
        <p:txBody>
          <a:bodyPr/>
          <a:lstStyle/>
          <a:p>
            <a:r>
              <a:rPr lang="en-US" dirty="0"/>
              <a:t>&lt;select&gt;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volvo</a:t>
            </a:r>
            <a:r>
              <a:rPr lang="en-US" dirty="0"/>
              <a:t>"&gt;Volvo&lt;/option&gt;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saab</a:t>
            </a:r>
            <a:r>
              <a:rPr lang="en-US" dirty="0"/>
              <a:t>"&gt;Saab&lt;/option&gt;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mercedes</a:t>
            </a:r>
            <a:r>
              <a:rPr lang="en-US" dirty="0"/>
              <a:t>"&gt;Mercedes&lt;/option&gt;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audi</a:t>
            </a:r>
            <a:r>
              <a:rPr lang="en-US" dirty="0"/>
              <a:t>"&gt;Audi&lt;/option&gt;</a:t>
            </a:r>
          </a:p>
          <a:p>
            <a:r>
              <a:rPr lang="en-US" dirty="0"/>
              <a:t>&lt;/select&gt;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402" y="5723573"/>
            <a:ext cx="86868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Hint: Install </a:t>
            </a:r>
            <a:r>
              <a:rPr lang="en-US" sz="25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NuGet</a:t>
            </a:r>
            <a:r>
              <a:rPr lang="en-US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 - </a:t>
            </a:r>
            <a:r>
              <a:rPr lang="en-US" sz="25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Selenium.Support</a:t>
            </a:r>
            <a:endParaRPr lang="en-US" sz="2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 descr="https://pixelsdaily.com/wp-content/uploads/2013/01/drop-down-men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389">
            <a:off x="6758100" y="1551888"/>
            <a:ext cx="2391324" cy="134711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48618" y="3843370"/>
            <a:ext cx="7784123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SelectElement</a:t>
            </a:r>
            <a:r>
              <a:rPr lang="en-US" dirty="0" smtClean="0"/>
              <a:t> </a:t>
            </a:r>
            <a:r>
              <a:rPr lang="en-US" dirty="0" err="1" smtClean="0"/>
              <a:t>selectElement</a:t>
            </a:r>
            <a:r>
              <a:rPr lang="en-US" dirty="0" smtClean="0"/>
              <a:t> = new </a:t>
            </a:r>
            <a:r>
              <a:rPr lang="en-US" dirty="0" err="1" smtClean="0"/>
              <a:t>SelectElement</a:t>
            </a:r>
            <a:r>
              <a:rPr lang="en-US" dirty="0" smtClean="0"/>
              <a:t>(</a:t>
            </a:r>
            <a:r>
              <a:rPr lang="en-US" dirty="0" err="1" smtClean="0"/>
              <a:t>driver.FindElement</a:t>
            </a:r>
            <a:r>
              <a:rPr lang="en-US" dirty="0" smtClean="0"/>
              <a:t>(</a:t>
            </a:r>
            <a:r>
              <a:rPr lang="en-US" dirty="0" err="1" smtClean="0"/>
              <a:t>By.XPath</a:t>
            </a:r>
            <a:r>
              <a:rPr lang="en-US" dirty="0" smtClean="0"/>
              <a:t>("/html/body/select")));</a:t>
            </a:r>
          </a:p>
          <a:p>
            <a:r>
              <a:rPr lang="en-US" dirty="0" err="1" smtClean="0"/>
              <a:t>selectElement.SelectByText</a:t>
            </a:r>
            <a:r>
              <a:rPr lang="en-US" dirty="0" smtClean="0"/>
              <a:t>("Saab");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8954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WebDriver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Element </a:t>
            </a:r>
            <a:r>
              <a:rPr lang="en-US" dirty="0" smtClean="0"/>
              <a:t>Locators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dirty="0" smtClean="0"/>
              <a:t>Custom Format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Page Object Model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Selenium Grid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http://img-9gag-lol.9cache.com/photo/2142854_220x1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3737841"/>
            <a:ext cx="3924734" cy="258675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38" y="1040776"/>
            <a:ext cx="7477125" cy="132343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What are you doing Saturday Overtime?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3" y="2364215"/>
            <a:ext cx="4714875" cy="41148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6822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9067"/>
            <a:ext cx="8686800" cy="1569660"/>
          </a:xfrm>
        </p:spPr>
        <p:txBody>
          <a:bodyPr/>
          <a:lstStyle/>
          <a:p>
            <a:r>
              <a:rPr lang="en-US" dirty="0" smtClean="0"/>
              <a:t>WebDriver does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support </a:t>
            </a:r>
            <a:r>
              <a:rPr lang="en-US" dirty="0"/>
              <a:t>the well-known </a:t>
            </a:r>
            <a:r>
              <a:rPr lang="en-US" dirty="0" smtClean="0"/>
              <a:t>commands </a:t>
            </a:r>
            <a:r>
              <a:rPr lang="en-US" dirty="0"/>
              <a:t>of </a:t>
            </a:r>
            <a:r>
              <a:rPr lang="en-US" dirty="0" smtClean="0"/>
              <a:t>Selenium IDE like </a:t>
            </a:r>
            <a:r>
              <a:rPr lang="en-US" dirty="0"/>
              <a:t>verifyTextPresent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5165" y="3130371"/>
            <a:ext cx="8071338" cy="2246769"/>
          </a:xfrm>
        </p:spPr>
        <p:txBody>
          <a:bodyPr/>
          <a:lstStyle/>
          <a:p>
            <a:r>
              <a:rPr lang="en-US" dirty="0"/>
              <a:t>public static </a:t>
            </a:r>
            <a:r>
              <a:rPr lang="en-US" dirty="0" smtClean="0"/>
              <a:t>void </a:t>
            </a:r>
            <a:r>
              <a:rPr lang="en-US" dirty="0" err="1" smtClean="0"/>
              <a:t>AssertTextPresent</a:t>
            </a:r>
            <a:r>
              <a:rPr lang="en-US" dirty="0" smtClean="0"/>
              <a:t>(String </a:t>
            </a:r>
            <a:r>
              <a:rPr lang="en-US" dirty="0"/>
              <a:t>value)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if </a:t>
            </a:r>
            <a:r>
              <a:rPr lang="en-US" dirty="0"/>
              <a:t>(!driver.PageSource.Contains(value))</a:t>
            </a:r>
          </a:p>
          <a:p>
            <a:r>
              <a:rPr lang="en-US" dirty="0"/>
              <a:t>     </a:t>
            </a:r>
            <a:r>
              <a:rPr lang="en-US" dirty="0" smtClean="0"/>
              <a:t> {</a:t>
            </a:r>
            <a:endParaRPr lang="en-US" dirty="0"/>
          </a:p>
          <a:p>
            <a:r>
              <a:rPr lang="en-US" dirty="0" smtClean="0"/>
              <a:t>	 throw </a:t>
            </a:r>
            <a:r>
              <a:rPr lang="en-US" dirty="0"/>
              <a:t>new Exception(value + " is not present");</a:t>
            </a:r>
          </a:p>
          <a:p>
            <a:r>
              <a:rPr lang="en-US" dirty="0" smtClean="0"/>
              <a:t>      }      </a:t>
            </a:r>
            <a:endParaRPr lang="en-US" dirty="0"/>
          </a:p>
          <a:p>
            <a:r>
              <a:rPr lang="en-US" dirty="0" smtClean="0"/>
              <a:t>}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830234" y="2338923"/>
            <a:ext cx="3310305" cy="442674"/>
          </a:xfrm>
          <a:prstGeom prst="wedgeRoundRectCallout">
            <a:avLst>
              <a:gd name="adj1" fmla="val -46874"/>
              <a:gd name="adj2" fmla="val 14036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can implement so</a:t>
            </a:r>
          </a:p>
        </p:txBody>
      </p:sp>
    </p:spTree>
    <p:extLst>
      <p:ext uri="{BB962C8B-B14F-4D97-AF65-F5344CB8AC3E}">
        <p14:creationId xmlns:p14="http://schemas.microsoft.com/office/powerpoint/2010/main" val="33612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 smtClean="0"/>
              <a:t>Asserts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There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wasn’t any built-in method </a:t>
            </a:r>
            <a:r>
              <a:rPr lang="en-US" dirty="0"/>
              <a:t>to assert text on a </a:t>
            </a:r>
            <a:r>
              <a:rPr lang="en-US" dirty="0" smtClean="0"/>
              <a:t>page</a:t>
            </a:r>
          </a:p>
          <a:p>
            <a:r>
              <a:rPr lang="en-US" dirty="0" smtClean="0"/>
              <a:t>You can do </a:t>
            </a:r>
            <a:r>
              <a:rPr lang="en-US" dirty="0"/>
              <a:t>something along the lines of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6331" y="3045069"/>
            <a:ext cx="8071338" cy="1938992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dirty="0"/>
              <a:t>void Main(string[] 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nn-NO" dirty="0" smtClean="0"/>
              <a:t>  IWebDriver </a:t>
            </a:r>
            <a:r>
              <a:rPr lang="nn-NO" dirty="0"/>
              <a:t>driver = new </a:t>
            </a:r>
            <a:r>
              <a:rPr lang="nn-NO" dirty="0" smtClean="0"/>
              <a:t>ChromeDriver</a:t>
            </a:r>
            <a:r>
              <a:rPr lang="nn-NO" dirty="0"/>
              <a:t>(@"C:\libraries");</a:t>
            </a:r>
          </a:p>
          <a:p>
            <a:r>
              <a:rPr lang="en-US" dirty="0" smtClean="0"/>
              <a:t>  driver.Url</a:t>
            </a:r>
            <a:r>
              <a:rPr lang="en-US" dirty="0"/>
              <a:t>= "http://www.google.com";</a:t>
            </a:r>
          </a:p>
          <a:p>
            <a:r>
              <a:rPr lang="en-US" dirty="0" smtClean="0"/>
              <a:t>  Assert.AreEqual</a:t>
            </a:r>
            <a:r>
              <a:rPr lang="en-US" dirty="0"/>
              <a:t>("Google", driver.Title);</a:t>
            </a:r>
          </a:p>
          <a:p>
            <a:r>
              <a:rPr lang="en-US" dirty="0" smtClean="0"/>
              <a:t>}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1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The test results are limited by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 Testing Framework</a:t>
            </a:r>
            <a:r>
              <a:rPr lang="en-US" dirty="0" smtClean="0"/>
              <a:t> we use</a:t>
            </a:r>
          </a:p>
          <a:p>
            <a:pPr lvl="1"/>
            <a:r>
              <a:rPr lang="en-US" dirty="0" smtClean="0"/>
              <a:t>ex. NUnit, </a:t>
            </a:r>
            <a:r>
              <a:rPr lang="en-US" dirty="0" err="1" smtClean="0"/>
              <a:t>MSTest</a:t>
            </a:r>
            <a:r>
              <a:rPr lang="en-US" dirty="0" smtClean="0"/>
              <a:t>, Gallio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87" y="3564465"/>
            <a:ext cx="4213226" cy="210661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023460" y="2721771"/>
            <a:ext cx="3310305" cy="442674"/>
          </a:xfrm>
          <a:prstGeom prst="wedgeRoundRectCallout">
            <a:avLst>
              <a:gd name="adj1" fmla="val -46874"/>
              <a:gd name="adj2" fmla="val 14036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err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Uning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NUnit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-Results </a:t>
            </a:r>
          </a:p>
        </p:txBody>
      </p:sp>
    </p:spTree>
    <p:extLst>
      <p:ext uri="{BB962C8B-B14F-4D97-AF65-F5344CB8AC3E}">
        <p14:creationId xmlns:p14="http://schemas.microsoft.com/office/powerpoint/2010/main" val="300992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4792134"/>
            <a:ext cx="7924800" cy="1083734"/>
          </a:xfrm>
        </p:spPr>
        <p:txBody>
          <a:bodyPr/>
          <a:lstStyle/>
          <a:p>
            <a:r>
              <a:rPr lang="en-US" dirty="0" smtClean="0"/>
              <a:t>WebDriver </a:t>
            </a:r>
            <a:r>
              <a:rPr lang="en-US" dirty="0" smtClean="0"/>
              <a:t>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030" name="Picture 6" descr="http://2.bp.blogspot.com/-CT-Mmanhjgk/TvxRwaQ6zlI/AAAAAAAABPU/lArgdV_us98/s1600/test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11600" r="3489" b="10451"/>
          <a:stretch/>
        </p:blipFill>
        <p:spPr bwMode="auto">
          <a:xfrm>
            <a:off x="2624866" y="1818042"/>
            <a:ext cx="3894268" cy="248727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Formatters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Plugins </a:t>
            </a:r>
            <a:r>
              <a:rPr lang="en-US" dirty="0"/>
              <a:t>for Selenium </a:t>
            </a:r>
            <a:r>
              <a:rPr lang="en-US" dirty="0" smtClean="0"/>
              <a:t>IDE</a:t>
            </a:r>
          </a:p>
          <a:p>
            <a:pPr lvl="1"/>
            <a:r>
              <a:rPr lang="en-US" dirty="0" smtClean="0"/>
              <a:t>add </a:t>
            </a:r>
            <a:r>
              <a:rPr lang="en-US" dirty="0"/>
              <a:t>WebDriver backed Selenium </a:t>
            </a:r>
            <a:r>
              <a:rPr lang="en-US" dirty="0" smtClean="0"/>
              <a:t>formatters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users to take advantage of WebDriver without having to modify their </a:t>
            </a:r>
            <a:r>
              <a:rPr lang="en-US" dirty="0" smtClean="0"/>
              <a:t>tests</a:t>
            </a:r>
          </a:p>
          <a:p>
            <a:pPr lvl="2"/>
            <a:r>
              <a:rPr lang="en-US" dirty="0">
                <a:hlinkClick r:id="rId2"/>
              </a:rPr>
              <a:t>https://addons.mozilla.org/en-US/firefox/addon/webdriver-backed-formatters/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add any format you like by writing JavaScript </a:t>
            </a:r>
            <a:r>
              <a:rPr lang="en-US" dirty="0" smtClean="0"/>
              <a:t>code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Options dialog -&gt;"Options…" </a:t>
            </a:r>
            <a:r>
              <a:rPr lang="en-US" dirty="0"/>
              <a:t>in the menu </a:t>
            </a:r>
            <a:r>
              <a:rPr lang="en-US" dirty="0" smtClean="0"/>
              <a:t>bar -&gt; </a:t>
            </a:r>
            <a:r>
              <a:rPr lang="en-US" dirty="0"/>
              <a:t>"Formats" </a:t>
            </a:r>
            <a:r>
              <a:rPr lang="en-US" dirty="0" smtClean="0"/>
              <a:t>tab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a new format by </a:t>
            </a:r>
            <a:r>
              <a:rPr lang="en-US" dirty="0" smtClean="0"/>
              <a:t>clicking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"Add</a:t>
            </a:r>
            <a:r>
              <a:rPr lang="en-US" dirty="0"/>
              <a:t>" </a:t>
            </a:r>
            <a:r>
              <a:rPr lang="en-US" dirty="0" smtClean="0"/>
              <a:t>button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/>
              <a:t> empty </a:t>
            </a:r>
            <a:r>
              <a:rPr lang="en-US" dirty="0" smtClean="0"/>
              <a:t>functions</a:t>
            </a:r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parse</a:t>
            </a:r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656" y="2772833"/>
            <a:ext cx="1554544" cy="3780367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1370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parse</a:t>
            </a:r>
            <a:r>
              <a:rPr lang="en-US" dirty="0"/>
              <a:t>" function is almost opposite of "format". This function parses the String and updates test case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781" y="2741922"/>
            <a:ext cx="7818437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parse(testCase, source)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doc = source;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commands = [];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(doc.length &gt; 0)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line = /(.*)(\r\n|[\r\n])?/.exec(doc);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array = line[1].split(/,/);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(array.length &gt;= 3)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command = new Command();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command.command = array[0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command.target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array[1];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command.value = array[2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commands.push(command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 = doc.substr(line[0].length);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testCase.setCommands(commands);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8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formatCommands</a:t>
            </a:r>
            <a:r>
              <a:rPr lang="en-US" dirty="0"/>
              <a:t>" function is similar to "format" function, but is used to copy part of the test case into the </a:t>
            </a:r>
            <a:r>
              <a:rPr lang="en-US" dirty="0" smtClean="0"/>
              <a:t>clipboard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782" y="3100691"/>
            <a:ext cx="7818437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formatCommands(commands)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result = '';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(var i = 0; i &lt; commands.length; i++)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command = commands[i];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(command.type == 'command')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 +=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command.command + ',' + command.target + ',' + command.value + "\n";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200402" y="5016285"/>
            <a:ext cx="4233332" cy="715089"/>
          </a:xfrm>
          <a:prstGeom prst="wedgeRoundRectCallout">
            <a:avLst>
              <a:gd name="adj1" fmla="val -63532"/>
              <a:gd name="adj2" fmla="val -522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ext.Driver.Navigate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().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GoToUrl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("' + 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command.target.toString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() + '");';</a:t>
            </a:r>
          </a:p>
        </p:txBody>
      </p:sp>
    </p:spTree>
    <p:extLst>
      <p:ext uri="{BB962C8B-B14F-4D97-AF65-F5344CB8AC3E}">
        <p14:creationId xmlns:p14="http://schemas.microsoft.com/office/powerpoint/2010/main" val="65654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/>
              <a:t>" </a:t>
            </a:r>
            <a:r>
              <a:rPr lang="en-US" dirty="0" smtClean="0"/>
              <a:t>function creates an array of commands contains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object </a:t>
            </a:r>
            <a:r>
              <a:rPr lang="en-US" dirty="0" smtClean="0"/>
              <a:t>(Command, Target, Value)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76829" y="3003550"/>
            <a:ext cx="7559675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format(testCase, name)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result = '';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commands = testCase.commands;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(var i = 0; i &lt; commands.length; i++)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command = commands[i];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(command.type == 'command')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result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command.command + ',' +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command.target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',' +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command.value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"\n";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result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628374" y="5070260"/>
            <a:ext cx="5042426" cy="408623"/>
          </a:xfrm>
          <a:prstGeom prst="wedgeRoundRectCallout">
            <a:avLst>
              <a:gd name="adj1" fmla="val -63532"/>
              <a:gd name="adj2" fmla="val -522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formatCommands(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testCase.commands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07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310865" y="3327540"/>
            <a:ext cx="6804212" cy="1075764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2921" y="2225279"/>
            <a:ext cx="2436383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Started out around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2004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</a:t>
            </a:r>
            <a:r>
              <a:rPr lang="en-US" sz="1600" b="1" dirty="0" err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Thoughtworks</a:t>
            </a:r>
            <a:endParaRPr lang="en-US" sz="1600" b="1" dirty="0"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5252" y="2219039"/>
            <a:ext cx="188742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dirty="0" smtClean="0"/>
              <a:t>WebDriver </a:t>
            </a:r>
            <a:r>
              <a:rPr lang="en-US" dirty="0"/>
              <a:t>merged with Selenium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09870" y="4900381"/>
            <a:ext cx="2628545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used </a:t>
            </a:r>
            <a:r>
              <a:rPr lang="en-US" sz="1600" b="1" dirty="0" smtClean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drive browsers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1160" y="4900380"/>
            <a:ext cx="1584512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released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205318" y="76200"/>
            <a:ext cx="6710082" cy="8382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en-US" sz="4000" dirty="0"/>
              <a:t>Brief History of The Selenium</a:t>
            </a:r>
          </a:p>
        </p:txBody>
      </p:sp>
      <p:sp>
        <p:nvSpPr>
          <p:cNvPr id="22" name="Up Arrow 21"/>
          <p:cNvSpPr/>
          <p:nvPr/>
        </p:nvSpPr>
        <p:spPr>
          <a:xfrm>
            <a:off x="2112941" y="2943577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5269881" y="2935615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/>
          <p:cNvSpPr/>
          <p:nvPr/>
        </p:nvSpPr>
        <p:spPr>
          <a:xfrm rot="10800000">
            <a:off x="3641913" y="4221922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0800000">
            <a:off x="6794330" y="4221922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047723" y="3693458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609304" y="3673400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37272" y="3668199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734603" y="3674537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1" b="880"/>
          <a:stretch/>
        </p:blipFill>
        <p:spPr>
          <a:xfrm>
            <a:off x="1935956" y="884888"/>
            <a:ext cx="5272088" cy="471397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28700" y="58293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 smtClean="0"/>
              <a:t>C# Formatters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77800"/>
            <a:ext cx="7086600" cy="838200"/>
          </a:xfrm>
        </p:spPr>
        <p:txBody>
          <a:bodyPr/>
          <a:lstStyle/>
          <a:p>
            <a:r>
              <a:rPr lang="en-US" dirty="0"/>
              <a:t>Refactoring for Page Object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The </a:t>
            </a:r>
            <a:r>
              <a:rPr lang="en-US" sz="3000" dirty="0"/>
              <a:t>PageFactory </a:t>
            </a:r>
            <a:r>
              <a:rPr lang="en-US" sz="3000" dirty="0" smtClean="0"/>
              <a:t>class </a:t>
            </a:r>
            <a:r>
              <a:rPr lang="en-US" sz="3000" dirty="0"/>
              <a:t>is an extension to the PageObject design </a:t>
            </a:r>
            <a:r>
              <a:rPr lang="en-US" sz="3000" dirty="0" smtClean="0"/>
              <a:t>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62782" y="2427361"/>
            <a:ext cx="7818437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IWebDriver driver;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FindsBy(How = How.Id, Using = "SearchTerm")]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IWebElement Search; // How.Id = SearchTerm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FindsBy(How = How.Id, Using = "SearchButton")]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IWebElement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FindUsersPage Do(string UserName)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Search.SendKeys(UserName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Button.Click();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PageFactory.InitElements(driver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(new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FindUsersPage(this.driver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FindUsersPage(driver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059914" y="3263536"/>
            <a:ext cx="2686153" cy="646986"/>
          </a:xfrm>
          <a:prstGeom prst="wedgeRoundRectCallout">
            <a:avLst>
              <a:gd name="adj1" fmla="val -74265"/>
              <a:gd name="adj2" fmla="val 689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FindUsersPage</a:t>
            </a: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PageObject must be created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5504156" y="4019255"/>
            <a:ext cx="2790796" cy="919401"/>
          </a:xfrm>
          <a:prstGeom prst="wedgeRoundRectCallout">
            <a:avLst>
              <a:gd name="adj1" fmla="val -117577"/>
              <a:gd name="adj2" fmla="val 4793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InitElements</a:t>
            </a: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method of PageFactory initializes the elements of the PageObject 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549533" y="1652136"/>
            <a:ext cx="2931686" cy="646986"/>
          </a:xfrm>
          <a:prstGeom prst="wedgeRoundRectCallout">
            <a:avLst>
              <a:gd name="adj1" fmla="val -67045"/>
              <a:gd name="adj2" fmla="val 912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Install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WebDriver Support Classes package</a:t>
            </a:r>
          </a:p>
        </p:txBody>
      </p:sp>
    </p:spTree>
    <p:extLst>
      <p:ext uri="{BB962C8B-B14F-4D97-AF65-F5344CB8AC3E}">
        <p14:creationId xmlns:p14="http://schemas.microsoft.com/office/powerpoint/2010/main" val="33846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4792134"/>
            <a:ext cx="7924800" cy="1083734"/>
          </a:xfrm>
        </p:spPr>
        <p:txBody>
          <a:bodyPr/>
          <a:lstStyle/>
          <a:p>
            <a:r>
              <a:rPr lang="en-US" dirty="0"/>
              <a:t>Page Object </a:t>
            </a:r>
            <a:r>
              <a:rPr lang="en-US" dirty="0" smtClean="0"/>
              <a:t>Model 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28" y="1449773"/>
            <a:ext cx="4791744" cy="3219899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8136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PhantomJS</a:t>
            </a:r>
            <a:r>
              <a:rPr lang="en-US" dirty="0"/>
              <a:t> is a headless </a:t>
            </a:r>
            <a:r>
              <a:rPr lang="en-US" dirty="0" err="1"/>
              <a:t>WebKit</a:t>
            </a:r>
            <a:r>
              <a:rPr lang="en-US" dirty="0"/>
              <a:t> scriptable with a JavaScript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It </a:t>
            </a:r>
            <a:r>
              <a:rPr lang="en-US" dirty="0"/>
              <a:t>has 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fast</a:t>
            </a:r>
            <a:r>
              <a:rPr lang="en-US" dirty="0"/>
              <a:t> 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native</a:t>
            </a:r>
            <a:r>
              <a:rPr lang="en-US" dirty="0"/>
              <a:t> support for various web </a:t>
            </a:r>
            <a:r>
              <a:rPr lang="en-US" dirty="0" smtClean="0"/>
              <a:t>standards:</a:t>
            </a:r>
          </a:p>
          <a:p>
            <a:pPr lvl="1"/>
            <a:r>
              <a:rPr lang="en-US" dirty="0" smtClean="0"/>
              <a:t>DOM </a:t>
            </a:r>
            <a:r>
              <a:rPr lang="en-US" dirty="0"/>
              <a:t>handling, CSS selector, JSON, Canvas, and </a:t>
            </a:r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7" name="Picture 2" descr="https://phantomcomicsurvey.files.wordpress.com/2012/04/phantom-31100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21" y="4081726"/>
            <a:ext cx="1612830" cy="232858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5883" y="5957790"/>
            <a:ext cx="70706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 from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http://phantomjs.org/download.html</a:t>
            </a:r>
            <a:endPara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65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557" y="4801188"/>
            <a:ext cx="7924800" cy="1083734"/>
          </a:xfrm>
        </p:spPr>
        <p:txBody>
          <a:bodyPr/>
          <a:lstStyle/>
          <a:p>
            <a:r>
              <a:rPr lang="en-US" dirty="0" smtClean="0"/>
              <a:t>Selenium Grid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 descr="http://mobilephonegift.com/images/Octopus_USB_HU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07" y="996990"/>
            <a:ext cx="4229100" cy="357187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Selenium-Grid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Selenium-Grid</a:t>
            </a:r>
            <a:r>
              <a:rPr lang="en-US" sz="3000" dirty="0"/>
              <a:t> allows you run your tests on different machines against different browsers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40229" y="2757714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Selenium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77814" y="2757714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03413" y="4363357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77814" y="4354890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72796" y="4363357"/>
            <a:ext cx="1123591" cy="106921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72796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98395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623994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372796" y="3217333"/>
            <a:ext cx="1343137" cy="16934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924301" y="3835400"/>
            <a:ext cx="825499" cy="375065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327570" y="3835400"/>
            <a:ext cx="794759" cy="349665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1158" y="3938916"/>
            <a:ext cx="0" cy="271549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9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The Selenium </a:t>
            </a:r>
            <a:r>
              <a:rPr lang="en-US" dirty="0" smtClean="0"/>
              <a:t>Server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aunches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kills</a:t>
            </a:r>
            <a:r>
              <a:rPr lang="en-US" dirty="0"/>
              <a:t> </a:t>
            </a:r>
            <a:r>
              <a:rPr lang="en-US" dirty="0" smtClean="0"/>
              <a:t>browsers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nterprets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runs the Selenese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commands </a:t>
            </a:r>
            <a:r>
              <a:rPr lang="en-US" dirty="0" smtClean="0"/>
              <a:t>passed </a:t>
            </a:r>
            <a:r>
              <a:rPr lang="en-US" dirty="0"/>
              <a:t>from the test </a:t>
            </a:r>
            <a:r>
              <a:rPr lang="en-US" dirty="0" smtClean="0"/>
              <a:t>program 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</a:t>
            </a:r>
            <a:r>
              <a:rPr lang="en-US" dirty="0" smtClean="0"/>
              <a:t>cts </a:t>
            </a:r>
            <a:r>
              <a:rPr lang="en-US" dirty="0"/>
              <a:t>as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 proxy</a:t>
            </a:r>
            <a:r>
              <a:rPr lang="en-US" dirty="0"/>
              <a:t>, intercepting and verifying </a:t>
            </a:r>
            <a:r>
              <a:rPr lang="en-US" dirty="0" smtClean="0"/>
              <a:t>HTTP messages </a:t>
            </a:r>
            <a:r>
              <a:rPr lang="en-US" dirty="0"/>
              <a:t>passed between the browser and the </a:t>
            </a:r>
            <a:r>
              <a:rPr lang="en-US" dirty="0" smtClean="0"/>
              <a:t>AUT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t="15973"/>
          <a:stretch/>
        </p:blipFill>
        <p:spPr>
          <a:xfrm>
            <a:off x="424543" y="4593023"/>
            <a:ext cx="8490857" cy="18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Server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eceives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commands </a:t>
            </a:r>
            <a:r>
              <a:rPr lang="en-US" dirty="0"/>
              <a:t>from </a:t>
            </a:r>
            <a:r>
              <a:rPr lang="en-US" dirty="0" smtClean="0"/>
              <a:t>the test program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nterprets</a:t>
            </a:r>
            <a:r>
              <a:rPr lang="en-US" dirty="0" smtClean="0"/>
              <a:t> them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eports back </a:t>
            </a:r>
            <a:r>
              <a:rPr lang="en-US" dirty="0" smtClean="0"/>
              <a:t>to </a:t>
            </a:r>
            <a:r>
              <a:rPr lang="en-US" dirty="0"/>
              <a:t>your program the results of running those tests</a:t>
            </a:r>
          </a:p>
          <a:p>
            <a:pPr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undles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Core </a:t>
            </a:r>
            <a:r>
              <a:rPr lang="en-US" dirty="0"/>
              <a:t>and automatically injects it into the </a:t>
            </a:r>
            <a:r>
              <a:rPr lang="en-US" dirty="0" smtClean="0"/>
              <a:t>browser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hen the test </a:t>
            </a:r>
            <a:r>
              <a:rPr lang="en-US" dirty="0"/>
              <a:t>program opens the </a:t>
            </a:r>
            <a:r>
              <a:rPr lang="en-US" dirty="0" smtClean="0"/>
              <a:t>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Server can be downloaded from: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seleniumhq.org/download/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 descr="Captur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3200400"/>
            <a:ext cx="8439150" cy="2301586"/>
          </a:xfrm>
          <a:prstGeom prst="roundRect">
            <a:avLst/>
          </a:prstGeom>
          <a:effectLst>
            <a:glow rad="139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306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Selenium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Selenium RC server is simply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jar file</a:t>
            </a:r>
            <a:r>
              <a:rPr lang="en-US" dirty="0"/>
              <a:t>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selenium-server.jar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Doesn’t </a:t>
            </a:r>
            <a:r>
              <a:rPr lang="en-US" dirty="0"/>
              <a:t>require any </a:t>
            </a:r>
            <a:r>
              <a:rPr lang="en-US" dirty="0" smtClean="0"/>
              <a:t>special installation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download </a:t>
            </a:r>
            <a:r>
              <a:rPr lang="en-US" dirty="0"/>
              <a:t>the zip file and </a:t>
            </a:r>
            <a:r>
              <a:rPr lang="en-US" dirty="0" smtClean="0"/>
              <a:t>extract </a:t>
            </a:r>
            <a:r>
              <a:rPr lang="en-US" dirty="0"/>
              <a:t>the server in the desired </a:t>
            </a:r>
            <a:r>
              <a:rPr lang="en-US" dirty="0" smtClean="0"/>
              <a:t>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309" y="4290809"/>
            <a:ext cx="1800549" cy="199841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http://twistedwave.com/images/Install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191000"/>
            <a:ext cx="2101848" cy="2101850"/>
          </a:xfrm>
          <a:prstGeom prst="rect">
            <a:avLst/>
          </a:prstGeom>
          <a:noFill/>
          <a:effectLst>
            <a:glow rad="1397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8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RC vs. WebDriver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Selenium-RC "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injected</a:t>
            </a:r>
            <a:r>
              <a:rPr lang="en-US" sz="3000" dirty="0" smtClean="0"/>
              <a:t>" JS functions </a:t>
            </a:r>
            <a:r>
              <a:rPr lang="en-US" sz="3000" dirty="0"/>
              <a:t>into the browser when the browser was loaded and then used its </a:t>
            </a:r>
            <a:r>
              <a:rPr lang="en-US" sz="3000" dirty="0" smtClean="0"/>
              <a:t>JS to </a:t>
            </a:r>
            <a:r>
              <a:rPr lang="en-US" sz="3000" dirty="0"/>
              <a:t>drive the AUT within the </a:t>
            </a:r>
            <a:r>
              <a:rPr lang="en-US" sz="3000" dirty="0" smtClean="0"/>
              <a:t>browser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3000" dirty="0"/>
              <a:t>Selenium-WebDriver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makes direct calls </a:t>
            </a:r>
            <a:r>
              <a:rPr lang="en-US" sz="3000" dirty="0"/>
              <a:t>to the browser using each browser’s native support for automation</a:t>
            </a: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53" y="5361809"/>
            <a:ext cx="4802094" cy="112807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91" y="2531534"/>
            <a:ext cx="3580313" cy="126836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3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Running Selenium Server requires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Development Kit (JDK)</a:t>
            </a:r>
            <a:r>
              <a:rPr lang="en-US" dirty="0" smtClean="0"/>
              <a:t> to be installed on your machine and included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 path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www.oracle.com/technetwork/java/javase/downloads/index.html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CMD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Navigate to the </a:t>
            </a:r>
            <a:r>
              <a:rPr lang="en-US" dirty="0"/>
              <a:t>directory where Selenium RC’s server </a:t>
            </a:r>
            <a:r>
              <a:rPr lang="en-US" dirty="0" smtClean="0"/>
              <a:t>is located </a:t>
            </a:r>
            <a:r>
              <a:rPr lang="en-US" dirty="0"/>
              <a:t>and run the following from a command-line </a:t>
            </a:r>
            <a:r>
              <a:rPr lang="en-US" dirty="0" smtClean="0"/>
              <a:t>console: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-jar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selenium-server.jar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5486400"/>
            <a:ext cx="1179287" cy="112422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74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 smtClean="0"/>
              <a:t>Setup Selenium-Grid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/>
              <a:t>Step 1: Start the </a:t>
            </a:r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000" y="2950032"/>
            <a:ext cx="8382000" cy="707886"/>
          </a:xfrm>
        </p:spPr>
        <p:txBody>
          <a:bodyPr/>
          <a:lstStyle/>
          <a:p>
            <a:r>
              <a:rPr lang="en-US" dirty="0"/>
              <a:t>java -jar selenium-server-standalone-2.14.0.jar -role node  -hub http://localhost:4444/grid/register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2396034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Start the nodes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81000" y="1696998"/>
            <a:ext cx="83820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java -jar selenium-server-standalone-2.14.0.jar -role hub</a:t>
            </a:r>
            <a:endParaRPr lang="en-US" noProof="1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3649068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grid to run tests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304800" y="4356954"/>
            <a:ext cx="8382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DesiredCapabilities</a:t>
            </a:r>
            <a:r>
              <a:rPr lang="en-US" dirty="0"/>
              <a:t> capability = </a:t>
            </a:r>
            <a:r>
              <a:rPr lang="en-US" dirty="0" err="1"/>
              <a:t>DesiredCapabilities.Firefox</a:t>
            </a:r>
            <a:r>
              <a:rPr lang="en-US" dirty="0"/>
              <a:t>();</a:t>
            </a:r>
            <a:endParaRPr lang="en-US" dirty="0" smtClean="0"/>
          </a:p>
          <a:p>
            <a:r>
              <a:rPr lang="en-US" dirty="0" smtClean="0"/>
              <a:t>Driver = </a:t>
            </a:r>
            <a:r>
              <a:rPr lang="en-US" dirty="0"/>
              <a:t>new </a:t>
            </a:r>
            <a:r>
              <a:rPr lang="en-US" dirty="0" err="1"/>
              <a:t>RemoteWebDriver</a:t>
            </a:r>
            <a:r>
              <a:rPr lang="en-US" dirty="0"/>
              <a:t>(new Uri("http://localhost:4444/</a:t>
            </a:r>
            <a:r>
              <a:rPr lang="en-US" dirty="0" err="1"/>
              <a:t>wd</a:t>
            </a:r>
            <a:r>
              <a:rPr lang="en-US" dirty="0"/>
              <a:t>/hub"), capability);</a:t>
            </a:r>
            <a:endParaRPr lang="en-US" noProof="1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4800" y="5916741"/>
            <a:ext cx="8686800" cy="400110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 smtClean="0"/>
              <a:t>Hint: Open Grid Console from </a:t>
            </a:r>
            <a:r>
              <a:rPr lang="en-US" sz="2000" i="1" u="sng" dirty="0">
                <a:hlinkClick r:id="rId2"/>
              </a:rPr>
              <a:t>http://</a:t>
            </a:r>
            <a:r>
              <a:rPr lang="en-US" sz="2000" i="1" u="sng" dirty="0" smtClean="0">
                <a:hlinkClick r:id="rId2"/>
              </a:rPr>
              <a:t>localhost:4444/grid/console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596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4792134"/>
            <a:ext cx="7924800" cy="1083734"/>
          </a:xfrm>
        </p:spPr>
        <p:txBody>
          <a:bodyPr/>
          <a:lstStyle/>
          <a:p>
            <a:r>
              <a:rPr lang="en-US" dirty="0" smtClean="0"/>
              <a:t>Selenium Grid</a:t>
            </a:r>
            <a:r>
              <a:rPr lang="en-US" dirty="0"/>
              <a:t> </a:t>
            </a:r>
            <a:r>
              <a:rPr lang="en-US" dirty="0" smtClean="0"/>
              <a:t>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45" y="1961871"/>
            <a:ext cx="3118110" cy="2322581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0829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981075"/>
            <a:ext cx="7086600" cy="838200"/>
          </a:xfrm>
        </p:spPr>
        <p:txBody>
          <a:bodyPr/>
          <a:lstStyle/>
          <a:p>
            <a:pPr algn="ctr"/>
            <a:r>
              <a:rPr lang="en-US" sz="5000" dirty="0" smtClean="0"/>
              <a:t>Why to Automate?</a:t>
            </a:r>
            <a:endParaRPr lang="en-US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"/>
          <a:stretch/>
        </p:blipFill>
        <p:spPr>
          <a:xfrm>
            <a:off x="1323975" y="2333625"/>
            <a:ext cx="6667500" cy="371338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574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1.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19458" name="Picture 2" descr="http://s2.quickmeme.com/img/ff/ff6023464e31d2f8bbb3bfba4080fa6ce8ab57a8cb6f3ee94e773087a2aedb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61" y="1777186"/>
            <a:ext cx="5953125" cy="454342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2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2. </a:t>
            </a:r>
            <a:r>
              <a:rPr lang="en-US" dirty="0" smtClean="0"/>
              <a:t>System Level Testing</a:t>
            </a:r>
            <a:endParaRPr lang="en-US" dirty="0"/>
          </a:p>
        </p:txBody>
      </p:sp>
      <p:pic>
        <p:nvPicPr>
          <p:cNvPr id="20482" name="Picture 2" descr="http://i135.photobucket.com/albums/q153/sweetie259pie/Vintage/Funny%20Quotes%20and%20sayings/photoalbum_13427839_user6697477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803" r="2124" b="1863"/>
          <a:stretch/>
        </p:blipFill>
        <p:spPr bwMode="auto">
          <a:xfrm>
            <a:off x="2752724" y="2095500"/>
            <a:ext cx="2752725" cy="275272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5467064"/>
            <a:ext cx="8686800" cy="553998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Testing like the real user</a:t>
            </a:r>
          </a:p>
        </p:txBody>
      </p:sp>
    </p:spTree>
    <p:extLst>
      <p:ext uri="{BB962C8B-B14F-4D97-AF65-F5344CB8AC3E}">
        <p14:creationId xmlns:p14="http://schemas.microsoft.com/office/powerpoint/2010/main" val="35234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3. </a:t>
            </a:r>
            <a:r>
              <a:rPr lang="en-US" dirty="0" smtClean="0"/>
              <a:t>Combinatorial Testing</a:t>
            </a:r>
            <a:endParaRPr lang="en-US" dirty="0"/>
          </a:p>
        </p:txBody>
      </p:sp>
      <p:pic>
        <p:nvPicPr>
          <p:cNvPr id="21506" name="Picture 2" descr="http://cdn.funnycorner.net/funny-pictures/5173/Infin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43" y="1772805"/>
            <a:ext cx="5803271" cy="464261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7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4. </a:t>
            </a:r>
            <a:r>
              <a:rPr lang="en-US" dirty="0" smtClean="0"/>
              <a:t>Exact Requirements</a:t>
            </a:r>
            <a:endParaRPr lang="en-US" dirty="0"/>
          </a:p>
        </p:txBody>
      </p:sp>
      <p:pic>
        <p:nvPicPr>
          <p:cNvPr id="22532" name="Picture 4" descr="http://blog.thingsdesigner.com/uploads/id/treesw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17" y="1789192"/>
            <a:ext cx="5828766" cy="455372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64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to Automate?(5)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23554" name="Picture 2" descr="http://sounddesignlive.com/wp-content/uploads/2013/08/sound-design-live-automate_all_the_thin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54" y="1391970"/>
            <a:ext cx="3456758" cy="2592569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58" y="2883292"/>
            <a:ext cx="3146174" cy="328460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4119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</a:t>
            </a:r>
            <a:r>
              <a:rPr lang="en-US" dirty="0" smtClean="0"/>
              <a:t>WebDriver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95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45532"/>
            <a:ext cx="7086600" cy="838200"/>
          </a:xfrm>
        </p:spPr>
        <p:txBody>
          <a:bodyPr/>
          <a:lstStyle/>
          <a:p>
            <a:r>
              <a:rPr lang="en-US" dirty="0"/>
              <a:t>Why Selenium and WebDriver are being merged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83732"/>
            <a:ext cx="8686800" cy="56218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Positive </a:t>
            </a:r>
            <a:r>
              <a:rPr lang="en-GB" dirty="0" smtClean="0"/>
              <a:t>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browser </a:t>
            </a:r>
            <a:r>
              <a:rPr lang="en-US" dirty="0"/>
              <a:t>that supports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life-like interaction </a:t>
            </a:r>
            <a:r>
              <a:rPr lang="en-US" dirty="0"/>
              <a:t>with the </a:t>
            </a:r>
            <a:r>
              <a:rPr lang="en-US" dirty="0" smtClean="0"/>
              <a:t>browser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bound by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sandbox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Large </a:t>
            </a:r>
            <a:r>
              <a:rPr lang="en-US" dirty="0" smtClean="0">
                <a:solidFill>
                  <a:srgbClr val="F8F8F8"/>
                </a:solidFill>
              </a:rPr>
              <a:t>Communities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 Many </a:t>
            </a:r>
            <a:r>
              <a:rPr lang="en-US" dirty="0" smtClean="0">
                <a:solidFill>
                  <a:srgbClr val="FFFFFF"/>
                </a:solidFill>
              </a:rPr>
              <a:t>Program Languages</a:t>
            </a:r>
            <a:endParaRPr lang="en-GB" dirty="0" smtClean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GB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 descr="http://tufts-admissions.s3-us-west-2.amazonaws.com/files/dogwood/posts/lrg_rosie-the-riveter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36" y="3951311"/>
            <a:ext cx="1951264" cy="252568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55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  <a:endParaRPr lang="bg-BG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SzPct val="100000"/>
              <a:buFontTx/>
              <a:buAutoNum type="arabicPeriod"/>
            </a:pPr>
            <a:r>
              <a:rPr lang="en-US" sz="2600" dirty="0" smtClean="0"/>
              <a:t>Create Automated Selenium </a:t>
            </a:r>
            <a:r>
              <a:rPr lang="en-US" sz="2600" dirty="0" err="1" smtClean="0"/>
              <a:t>WebDriver</a:t>
            </a:r>
            <a:r>
              <a:rPr lang="en-US" sz="2600" dirty="0" smtClean="0"/>
              <a:t> Test for</a:t>
            </a:r>
          </a:p>
          <a:p>
            <a:pPr>
              <a:buSzPct val="100000"/>
            </a:pPr>
            <a:r>
              <a:rPr lang="en-US" sz="2400" dirty="0" smtClean="0"/>
              <a:t>Log in </a:t>
            </a:r>
            <a:r>
              <a:rPr lang="en-US" sz="2400" dirty="0"/>
              <a:t>in </a:t>
            </a:r>
            <a:r>
              <a:rPr lang="en-US" sz="2400" dirty="0" smtClean="0">
                <a:hlinkClick r:id="rId3"/>
              </a:rPr>
              <a:t>http://www.stage.telerikacademy.com/</a:t>
            </a:r>
            <a:r>
              <a:rPr lang="en-US" sz="2400" dirty="0" smtClean="0"/>
              <a:t>. Use appropriate validations to create a good test</a:t>
            </a:r>
          </a:p>
          <a:p>
            <a:pPr>
              <a:buSzPct val="100000"/>
            </a:pPr>
            <a:r>
              <a:rPr lang="en-US" sz="2400" dirty="0" smtClean="0"/>
              <a:t>Go </a:t>
            </a:r>
            <a:r>
              <a:rPr lang="en-US" sz="2400" dirty="0"/>
              <a:t>to </a:t>
            </a:r>
            <a:r>
              <a:rPr lang="en-US" sz="2400" dirty="0" smtClean="0"/>
              <a:t>“Settings” </a:t>
            </a:r>
            <a:r>
              <a:rPr lang="en-US" sz="2400" dirty="0"/>
              <a:t>and fill in all the fields with information about </a:t>
            </a:r>
            <a:r>
              <a:rPr lang="en-US" sz="2400" dirty="0" smtClean="0"/>
              <a:t>yourself</a:t>
            </a:r>
          </a:p>
          <a:p>
            <a:pPr>
              <a:buSzPct val="100000"/>
            </a:pPr>
            <a:r>
              <a:rPr lang="en-US" sz="2400" dirty="0" smtClean="0"/>
              <a:t>Save </a:t>
            </a:r>
            <a:r>
              <a:rPr lang="en-US" sz="2400" dirty="0"/>
              <a:t>changes and verity that updated information is shown on your profile </a:t>
            </a:r>
            <a:r>
              <a:rPr lang="en-US" sz="2400" dirty="0" smtClean="0"/>
              <a:t>page</a:t>
            </a:r>
          </a:p>
          <a:p>
            <a:pPr>
              <a:buSzPct val="100000"/>
            </a:pPr>
            <a:r>
              <a:rPr lang="en-US" sz="2400" dirty="0" smtClean="0"/>
              <a:t>Test </a:t>
            </a:r>
            <a:r>
              <a:rPr lang="en-US" sz="2400" dirty="0"/>
              <a:t>if the validation of the input fields works properly. Think of an appropriate way </a:t>
            </a:r>
            <a:r>
              <a:rPr lang="en-US" sz="2400" dirty="0" smtClean="0"/>
              <a:t>to organize </a:t>
            </a:r>
            <a:r>
              <a:rPr lang="en-US" sz="2400" dirty="0"/>
              <a:t>your validation </a:t>
            </a:r>
            <a:r>
              <a:rPr lang="en-US" sz="2400" dirty="0" smtClean="0"/>
              <a:t>tests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Think how to log test errors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Use </a:t>
            </a:r>
            <a:r>
              <a:rPr lang="en-US" sz="2200" dirty="0"/>
              <a:t>Base test class with methods missing in </a:t>
            </a:r>
            <a:r>
              <a:rPr lang="en-US" sz="2200" dirty="0" err="1" smtClean="0"/>
              <a:t>WebDriver</a:t>
            </a:r>
            <a:endParaRPr lang="en-US" sz="2200" dirty="0" smtClean="0"/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Try To Use Page Object Model in your test</a:t>
            </a:r>
            <a:endParaRPr lang="en-US" sz="2200" dirty="0"/>
          </a:p>
          <a:p>
            <a:pPr marL="357188" lvl="1" indent="0">
              <a:buSzPct val="100000"/>
              <a:buNone/>
            </a:pPr>
            <a:endParaRPr lang="en-US" sz="2400" dirty="0"/>
          </a:p>
          <a:p>
            <a:pPr lvl="1">
              <a:buSzPct val="100000"/>
              <a:buFont typeface="Wingdings" pitchFamily="2" charset="2"/>
              <a:buChar char="ü"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52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Selenium WebDriver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0815" r="6813" b="17919"/>
          <a:stretch/>
        </p:blipFill>
        <p:spPr bwMode="auto">
          <a:xfrm rot="20654635">
            <a:off x="647570" y="1331272"/>
            <a:ext cx="2104571" cy="113211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koleva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7" y="4038600"/>
            <a:ext cx="6859587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koleva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835" y="357187"/>
            <a:ext cx="1399807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6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WebDriver?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76300"/>
            <a:ext cx="8686800" cy="5791200"/>
          </a:xfrm>
        </p:spPr>
        <p:txBody>
          <a:bodyPr/>
          <a:lstStyle/>
          <a:p>
            <a:r>
              <a:rPr lang="en-US" dirty="0" smtClean="0"/>
              <a:t>Selenium WebDriver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tool for automating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application testing </a:t>
            </a:r>
          </a:p>
          <a:p>
            <a:pPr lvl="1"/>
            <a:r>
              <a:rPr lang="en-US" dirty="0" smtClean="0"/>
              <a:t>Developed </a:t>
            </a:r>
            <a:r>
              <a:rPr lang="en-US" dirty="0"/>
              <a:t>to better support dynamic web pages where elements of a page may change without the page itself being </a:t>
            </a:r>
            <a:r>
              <a:rPr lang="en-US" dirty="0" smtClean="0"/>
              <a:t>reloaded(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 calls to the browser </a:t>
            </a:r>
            <a:r>
              <a:rPr lang="en-US" dirty="0"/>
              <a:t>using each browser’s native support for </a:t>
            </a:r>
            <a:r>
              <a:rPr lang="en-US" dirty="0" smtClean="0"/>
              <a:t>automation the </a:t>
            </a:r>
            <a:r>
              <a:rPr lang="en-US" dirty="0"/>
              <a:t>page itself being reloaded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074" name="Picture 2" descr="http://static.comicvine.com/uploads/ignore_jpg_scale_medium/5/59446/1121945-pikachu_1zcp1g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4122"/>
          <a:stretch/>
        </p:blipFill>
        <p:spPr bwMode="auto">
          <a:xfrm>
            <a:off x="6523924" y="4967254"/>
            <a:ext cx="1616899" cy="170024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3353570" y="2405239"/>
            <a:ext cx="2433212" cy="1337733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WebDriver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Wire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Protocol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84766" y="4800600"/>
            <a:ext cx="7879976" cy="1354015"/>
          </a:xfrm>
        </p:spPr>
        <p:txBody>
          <a:bodyPr/>
          <a:lstStyle/>
          <a:p>
            <a:r>
              <a:rPr lang="en-US" dirty="0" smtClean="0"/>
              <a:t>Selenium </a:t>
            </a:r>
            <a:r>
              <a:rPr lang="en-US" dirty="0"/>
              <a:t>1.0 + WebDriver = Selenium 2.0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62429" y="2538168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Binding Code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C#, Java …)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55209" y="2538168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Drivers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(IE, Firefox, Chrome …)</a:t>
            </a:r>
          </a:p>
        </p:txBody>
      </p:sp>
    </p:spTree>
    <p:extLst>
      <p:ext uri="{BB962C8B-B14F-4D97-AF65-F5344CB8AC3E}">
        <p14:creationId xmlns:p14="http://schemas.microsoft.com/office/powerpoint/2010/main" val="14711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18078</TotalTime>
  <Words>2238</Words>
  <Application>Microsoft Office PowerPoint</Application>
  <PresentationFormat>On-screen Show (4:3)</PresentationFormat>
  <Paragraphs>469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Calibri</vt:lpstr>
      <vt:lpstr>Cambria</vt:lpstr>
      <vt:lpstr>Consolas</vt:lpstr>
      <vt:lpstr>Corbel</vt:lpstr>
      <vt:lpstr>Wingdings</vt:lpstr>
      <vt:lpstr>Wingdings 2</vt:lpstr>
      <vt:lpstr>Telerik Academy Theme</vt:lpstr>
      <vt:lpstr>Selenium WebDriver</vt:lpstr>
      <vt:lpstr>The Lector</vt:lpstr>
      <vt:lpstr>Table of Contents</vt:lpstr>
      <vt:lpstr>PowerPoint Presentation</vt:lpstr>
      <vt:lpstr>Selenium RC vs. WebDriver</vt:lpstr>
      <vt:lpstr>Why Selenium and WebDriver are being merged</vt:lpstr>
      <vt:lpstr>Selenium WebDriver</vt:lpstr>
      <vt:lpstr>Why Use the WebDriver?</vt:lpstr>
      <vt:lpstr>Selenium 1.0 + WebDriver = Selenium 2.0</vt:lpstr>
      <vt:lpstr>The WebDriver Wire Protocol</vt:lpstr>
      <vt:lpstr>JSON Selenium REST API </vt:lpstr>
      <vt:lpstr>Rest Console Demo</vt:lpstr>
      <vt:lpstr>Setting Up WebDriver</vt:lpstr>
      <vt:lpstr>Creating Driver</vt:lpstr>
      <vt:lpstr>Getting Started</vt:lpstr>
      <vt:lpstr>Element Locators</vt:lpstr>
      <vt:lpstr>Locating Elements</vt:lpstr>
      <vt:lpstr>Locating Elements(2)</vt:lpstr>
      <vt:lpstr>Locating Elements(3)</vt:lpstr>
      <vt:lpstr>XPath Syntax</vt:lpstr>
      <vt:lpstr>XPath Syntax(2)</vt:lpstr>
      <vt:lpstr>XPath Axes</vt:lpstr>
      <vt:lpstr>XPath Locators Demo</vt:lpstr>
      <vt:lpstr>Hint: C# Documentation http://selenium.googlecode.com/git/docs/api/dotnet/index.html</vt:lpstr>
      <vt:lpstr>Wait Steps</vt:lpstr>
      <vt:lpstr>Wait Steps</vt:lpstr>
      <vt:lpstr>Implicit vs Explicit Wait</vt:lpstr>
      <vt:lpstr>Type Text</vt:lpstr>
      <vt:lpstr>Select DropDown Value</vt:lpstr>
      <vt:lpstr>PowerPoint Presentation</vt:lpstr>
      <vt:lpstr>Verify Text Steps</vt:lpstr>
      <vt:lpstr>Asserts</vt:lpstr>
      <vt:lpstr>Reporting Results</vt:lpstr>
      <vt:lpstr>WebDriver Demo</vt:lpstr>
      <vt:lpstr>C# Formatters</vt:lpstr>
      <vt:lpstr>Custom Format</vt:lpstr>
      <vt:lpstr>Custom Format (2)</vt:lpstr>
      <vt:lpstr>Custom Format (3)</vt:lpstr>
      <vt:lpstr>Custom Format (4)</vt:lpstr>
      <vt:lpstr>PowerPoint Presentation</vt:lpstr>
      <vt:lpstr>Refactoring for Page Object Model</vt:lpstr>
      <vt:lpstr>Page Object Model Demo</vt:lpstr>
      <vt:lpstr>Phantom JS</vt:lpstr>
      <vt:lpstr>Selenium Grid</vt:lpstr>
      <vt:lpstr>Selenium-Grid</vt:lpstr>
      <vt:lpstr>Selenium Server</vt:lpstr>
      <vt:lpstr>Selenium Server</vt:lpstr>
      <vt:lpstr>Download Selenium Server</vt:lpstr>
      <vt:lpstr>Installing Selenium Server</vt:lpstr>
      <vt:lpstr>Running Selenium Server</vt:lpstr>
      <vt:lpstr>Setup Selenium-Grid</vt:lpstr>
      <vt:lpstr>Selenium Grid Demo</vt:lpstr>
      <vt:lpstr>Why to Automate?</vt:lpstr>
      <vt:lpstr>Why to Automate?</vt:lpstr>
      <vt:lpstr>Why to Automate?(2)</vt:lpstr>
      <vt:lpstr>Why to Automate?(3)</vt:lpstr>
      <vt:lpstr>Why to Automate?(4)</vt:lpstr>
      <vt:lpstr>Why NOT to Automate?(5)</vt:lpstr>
      <vt:lpstr>Selenium WebDriver</vt:lpstr>
      <vt:lpstr>Exercises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Asya Georgieva</dc:creator>
  <cp:lastModifiedBy>Asya Georgieva</cp:lastModifiedBy>
  <cp:revision>211</cp:revision>
  <dcterms:created xsi:type="dcterms:W3CDTF">2013-05-02T07:47:38Z</dcterms:created>
  <dcterms:modified xsi:type="dcterms:W3CDTF">2015-11-27T12:05:02Z</dcterms:modified>
</cp:coreProperties>
</file>